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7" r:id="rId2"/>
    <p:sldId id="259" r:id="rId3"/>
    <p:sldId id="260" r:id="rId4"/>
    <p:sldId id="261" r:id="rId5"/>
    <p:sldId id="280" r:id="rId6"/>
    <p:sldId id="262" r:id="rId7"/>
    <p:sldId id="267" r:id="rId8"/>
    <p:sldId id="263" r:id="rId9"/>
    <p:sldId id="264" r:id="rId10"/>
    <p:sldId id="265" r:id="rId11"/>
    <p:sldId id="266" r:id="rId12"/>
    <p:sldId id="269" r:id="rId13"/>
    <p:sldId id="270" r:id="rId14"/>
    <p:sldId id="271" r:id="rId15"/>
    <p:sldId id="278" r:id="rId16"/>
    <p:sldId id="272" r:id="rId17"/>
    <p:sldId id="279" r:id="rId18"/>
    <p:sldId id="273" r:id="rId19"/>
    <p:sldId id="274" r:id="rId20"/>
    <p:sldId id="277" r:id="rId21"/>
    <p:sldId id="276"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9" d="100"/>
          <a:sy n="69" d="100"/>
        </p:scale>
        <p:origin x="5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B4F00-8562-4D3B-AAB1-ED33AB7D0106}"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20F21710-0641-4D32-8357-95261B6E1FEA}">
      <dgm:prSet phldrT="[Text]" custT="1"/>
      <dgm:spPr/>
      <dgm:t>
        <a:bodyPr/>
        <a:lstStyle/>
        <a:p>
          <a:pPr algn="ctr"/>
          <a:r>
            <a:rPr lang="en-US" sz="1600" dirty="0" smtClean="0">
              <a:latin typeface="Segoe UI" panose="020B0502040204020203" pitchFamily="34" charset="0"/>
              <a:cs typeface="Segoe UI" panose="020B0502040204020203" pitchFamily="34" charset="0"/>
            </a:rPr>
            <a:t>No lag </a:t>
          </a:r>
          <a:endParaRPr lang="en-US" sz="1600" dirty="0">
            <a:latin typeface="Segoe UI" panose="020B0502040204020203" pitchFamily="34" charset="0"/>
            <a:cs typeface="Segoe UI" panose="020B0502040204020203" pitchFamily="34" charset="0"/>
          </a:endParaRPr>
        </a:p>
      </dgm:t>
    </dgm:pt>
    <dgm:pt modelId="{4A1A0715-EF8C-452F-9724-28255666AA94}" type="parTrans" cxnId="{425AF225-0C0F-4961-8D0F-13ED55CACEFD}">
      <dgm:prSet/>
      <dgm:spPr/>
      <dgm:t>
        <a:bodyPr/>
        <a:lstStyle/>
        <a:p>
          <a:endParaRPr lang="en-US"/>
        </a:p>
      </dgm:t>
    </dgm:pt>
    <dgm:pt modelId="{1B45479A-BA96-4A8A-A2CB-6D558686B7F7}" type="sibTrans" cxnId="{425AF225-0C0F-4961-8D0F-13ED55CACEFD}">
      <dgm:prSet/>
      <dgm:spPr/>
      <dgm:t>
        <a:bodyPr/>
        <a:lstStyle/>
        <a:p>
          <a:endParaRPr lang="en-US"/>
        </a:p>
      </dgm:t>
    </dgm:pt>
    <dgm:pt modelId="{4DF9B82D-1E16-4E6C-AEA9-125CECC05E2E}">
      <dgm:prSet phldrT="[Text]" custT="1"/>
      <dgm:spPr/>
      <dgm:t>
        <a:bodyPr/>
        <a:lstStyle/>
        <a:p>
          <a:pPr algn="ctr"/>
          <a:r>
            <a:rPr lang="en-US" sz="1600" dirty="0" smtClean="0">
              <a:latin typeface="Segoe UI" panose="020B0502040204020203" pitchFamily="34" charset="0"/>
              <a:cs typeface="Segoe UI" panose="020B0502040204020203" pitchFamily="34" charset="0"/>
            </a:rPr>
            <a:t>Soil moisture</a:t>
          </a:r>
          <a:endParaRPr lang="en-US" sz="1600" dirty="0">
            <a:latin typeface="Segoe UI" panose="020B0502040204020203" pitchFamily="34" charset="0"/>
            <a:cs typeface="Segoe UI" panose="020B0502040204020203" pitchFamily="34" charset="0"/>
          </a:endParaRPr>
        </a:p>
      </dgm:t>
    </dgm:pt>
    <dgm:pt modelId="{3D4C91C0-2D40-4271-B4CB-F019739ECEE5}" type="parTrans" cxnId="{F85DFD83-E11E-4106-A60A-90EFEC5B356D}">
      <dgm:prSet/>
      <dgm:spPr/>
      <dgm:t>
        <a:bodyPr/>
        <a:lstStyle/>
        <a:p>
          <a:endParaRPr lang="en-US"/>
        </a:p>
      </dgm:t>
    </dgm:pt>
    <dgm:pt modelId="{AC020D8A-5A83-4D65-B362-B36DFC095FD5}" type="sibTrans" cxnId="{F85DFD83-E11E-4106-A60A-90EFEC5B356D}">
      <dgm:prSet/>
      <dgm:spPr/>
      <dgm:t>
        <a:bodyPr/>
        <a:lstStyle/>
        <a:p>
          <a:endParaRPr lang="en-US"/>
        </a:p>
      </dgm:t>
    </dgm:pt>
    <dgm:pt modelId="{322B82FF-5B1A-42A3-BEDA-4B28A34A51F8}">
      <dgm:prSet phldrT="[Text]" custT="1"/>
      <dgm:spPr/>
      <dgm:t>
        <a:bodyPr/>
        <a:lstStyle/>
        <a:p>
          <a:pPr algn="ctr"/>
          <a:r>
            <a:rPr lang="en-US" sz="1600" dirty="0" smtClean="0"/>
            <a:t>2-meter </a:t>
          </a:r>
          <a:r>
            <a:rPr lang="en-US" sz="1600" dirty="0" smtClean="0">
              <a:latin typeface="Segoe UI" panose="020B0502040204020203" pitchFamily="34" charset="0"/>
              <a:cs typeface="Segoe UI" panose="020B0502040204020203" pitchFamily="34" charset="0"/>
            </a:rPr>
            <a:t>temperature</a:t>
          </a:r>
          <a:endParaRPr lang="en-US" sz="1600" dirty="0">
            <a:latin typeface="Segoe UI" panose="020B0502040204020203" pitchFamily="34" charset="0"/>
            <a:cs typeface="Segoe UI" panose="020B0502040204020203" pitchFamily="34" charset="0"/>
          </a:endParaRPr>
        </a:p>
      </dgm:t>
    </dgm:pt>
    <dgm:pt modelId="{627DB9FF-6B2F-44E8-8F46-92B1B6D4BC6B}" type="parTrans" cxnId="{6D2B0FBE-68D5-4D73-9004-0970915045F1}">
      <dgm:prSet/>
      <dgm:spPr/>
      <dgm:t>
        <a:bodyPr/>
        <a:lstStyle/>
        <a:p>
          <a:endParaRPr lang="en-US"/>
        </a:p>
      </dgm:t>
    </dgm:pt>
    <dgm:pt modelId="{E0CA8198-AF37-45BF-B508-FC19CF0F2B06}" type="sibTrans" cxnId="{6D2B0FBE-68D5-4D73-9004-0970915045F1}">
      <dgm:prSet/>
      <dgm:spPr/>
      <dgm:t>
        <a:bodyPr/>
        <a:lstStyle/>
        <a:p>
          <a:endParaRPr lang="en-US"/>
        </a:p>
      </dgm:t>
    </dgm:pt>
    <dgm:pt modelId="{1B33AE05-781C-4D20-B6C2-BC9600F3DC5D}">
      <dgm:prSet phldrT="[Text]" custT="1"/>
      <dgm:spPr/>
      <dgm:t>
        <a:bodyPr/>
        <a:lstStyle/>
        <a:p>
          <a:pPr algn="ctr"/>
          <a:r>
            <a:rPr lang="en-US" sz="1600" dirty="0" smtClean="0">
              <a:latin typeface="Segoe UI" panose="020B0502040204020203" pitchFamily="34" charset="0"/>
              <a:cs typeface="Segoe UI" panose="020B0502040204020203" pitchFamily="34" charset="0"/>
            </a:rPr>
            <a:t>One month lag</a:t>
          </a:r>
          <a:endParaRPr lang="en-US" sz="1600" dirty="0">
            <a:latin typeface="Segoe UI" panose="020B0502040204020203" pitchFamily="34" charset="0"/>
            <a:cs typeface="Segoe UI" panose="020B0502040204020203" pitchFamily="34" charset="0"/>
          </a:endParaRPr>
        </a:p>
      </dgm:t>
    </dgm:pt>
    <dgm:pt modelId="{1CC008F7-5EFD-4BCB-8F07-52C92AEDBBB3}" type="parTrans" cxnId="{8F6D528E-91F5-46A9-8D58-9A957E51765F}">
      <dgm:prSet/>
      <dgm:spPr/>
      <dgm:t>
        <a:bodyPr/>
        <a:lstStyle/>
        <a:p>
          <a:endParaRPr lang="en-US"/>
        </a:p>
      </dgm:t>
    </dgm:pt>
    <dgm:pt modelId="{18874BD8-F2CF-4409-A5B3-F2D724ED7E39}" type="sibTrans" cxnId="{8F6D528E-91F5-46A9-8D58-9A957E51765F}">
      <dgm:prSet/>
      <dgm:spPr/>
      <dgm:t>
        <a:bodyPr/>
        <a:lstStyle/>
        <a:p>
          <a:endParaRPr lang="en-US"/>
        </a:p>
      </dgm:t>
    </dgm:pt>
    <dgm:pt modelId="{F7FA6F6A-D65F-4AA2-881E-6EB1E1216826}">
      <dgm:prSet phldrT="[Text]" custT="1"/>
      <dgm:spPr/>
      <dgm:t>
        <a:bodyPr/>
        <a:lstStyle/>
        <a:p>
          <a:pPr algn="ctr"/>
          <a:r>
            <a:rPr lang="en-US" sz="1600" dirty="0" smtClean="0">
              <a:latin typeface="Segoe UI" panose="020B0502040204020203" pitchFamily="34" charset="0"/>
              <a:cs typeface="Segoe UI" panose="020B0502040204020203" pitchFamily="34" charset="0"/>
            </a:rPr>
            <a:t>Precipitation</a:t>
          </a:r>
          <a:endParaRPr lang="en-US" sz="1600" dirty="0">
            <a:latin typeface="Segoe UI" panose="020B0502040204020203" pitchFamily="34" charset="0"/>
            <a:cs typeface="Segoe UI" panose="020B0502040204020203" pitchFamily="34" charset="0"/>
          </a:endParaRPr>
        </a:p>
      </dgm:t>
    </dgm:pt>
    <dgm:pt modelId="{F47D92B5-88DE-4881-96AF-77034E5059A2}" type="parTrans" cxnId="{B9F455CE-27E0-45A2-BEB8-38E6E137AC10}">
      <dgm:prSet/>
      <dgm:spPr/>
      <dgm:t>
        <a:bodyPr/>
        <a:lstStyle/>
        <a:p>
          <a:endParaRPr lang="en-US"/>
        </a:p>
      </dgm:t>
    </dgm:pt>
    <dgm:pt modelId="{3070CBE5-D976-4668-8FA6-B7BA62C4F915}" type="sibTrans" cxnId="{B9F455CE-27E0-45A2-BEB8-38E6E137AC10}">
      <dgm:prSet/>
      <dgm:spPr/>
      <dgm:t>
        <a:bodyPr/>
        <a:lstStyle/>
        <a:p>
          <a:endParaRPr lang="en-US"/>
        </a:p>
      </dgm:t>
    </dgm:pt>
    <dgm:pt modelId="{ABBC96B6-4EBD-44E1-9B5B-EC104BFB6142}" type="pres">
      <dgm:prSet presAssocID="{684B4F00-8562-4D3B-AAB1-ED33AB7D0106}" presName="Name0" presStyleCnt="0">
        <dgm:presLayoutVars>
          <dgm:dir/>
          <dgm:animLvl val="lvl"/>
          <dgm:resizeHandles val="exact"/>
        </dgm:presLayoutVars>
      </dgm:prSet>
      <dgm:spPr/>
      <dgm:t>
        <a:bodyPr/>
        <a:lstStyle/>
        <a:p>
          <a:endParaRPr lang="en-US"/>
        </a:p>
      </dgm:t>
    </dgm:pt>
    <dgm:pt modelId="{8BA8DDF0-3795-4973-A93B-A48F0EFDBC0F}" type="pres">
      <dgm:prSet presAssocID="{20F21710-0641-4D32-8357-95261B6E1FEA}" presName="linNode" presStyleCnt="0"/>
      <dgm:spPr/>
    </dgm:pt>
    <dgm:pt modelId="{FB5FF3B1-3AC9-45B8-A2E5-564418A8D443}" type="pres">
      <dgm:prSet presAssocID="{20F21710-0641-4D32-8357-95261B6E1FEA}" presName="parTx" presStyleLbl="revTx" presStyleIdx="0" presStyleCnt="2">
        <dgm:presLayoutVars>
          <dgm:chMax val="1"/>
          <dgm:bulletEnabled val="1"/>
        </dgm:presLayoutVars>
      </dgm:prSet>
      <dgm:spPr/>
      <dgm:t>
        <a:bodyPr/>
        <a:lstStyle/>
        <a:p>
          <a:endParaRPr lang="en-US"/>
        </a:p>
      </dgm:t>
    </dgm:pt>
    <dgm:pt modelId="{462B42C4-B05E-4186-9FB6-A97955BB6F24}" type="pres">
      <dgm:prSet presAssocID="{20F21710-0641-4D32-8357-95261B6E1FEA}" presName="bracket" presStyleLbl="parChTrans1D1" presStyleIdx="0" presStyleCnt="2"/>
      <dgm:spPr>
        <a:ln>
          <a:solidFill>
            <a:schemeClr val="tx1"/>
          </a:solidFill>
        </a:ln>
      </dgm:spPr>
    </dgm:pt>
    <dgm:pt modelId="{96CCC838-DE07-4289-AAB4-EDD62C3DF581}" type="pres">
      <dgm:prSet presAssocID="{20F21710-0641-4D32-8357-95261B6E1FEA}" presName="spH" presStyleCnt="0"/>
      <dgm:spPr/>
    </dgm:pt>
    <dgm:pt modelId="{79288EA7-B1C9-45B4-A00F-39AAC8DC89AC}" type="pres">
      <dgm:prSet presAssocID="{20F21710-0641-4D32-8357-95261B6E1FEA}" presName="desTx" presStyleLbl="node1" presStyleIdx="0" presStyleCnt="2" custLinFactNeighborX="2446" custLinFactNeighborY="-866">
        <dgm:presLayoutVars>
          <dgm:bulletEnabled val="1"/>
        </dgm:presLayoutVars>
      </dgm:prSet>
      <dgm:spPr/>
      <dgm:t>
        <a:bodyPr/>
        <a:lstStyle/>
        <a:p>
          <a:endParaRPr lang="en-US"/>
        </a:p>
      </dgm:t>
    </dgm:pt>
    <dgm:pt modelId="{BF2227F9-B712-49D4-98BA-09B30D5905F2}" type="pres">
      <dgm:prSet presAssocID="{1B45479A-BA96-4A8A-A2CB-6D558686B7F7}" presName="spV" presStyleCnt="0"/>
      <dgm:spPr/>
    </dgm:pt>
    <dgm:pt modelId="{6F2A0A5F-90BA-4915-B21A-FAE4C1B5CD27}" type="pres">
      <dgm:prSet presAssocID="{1B33AE05-781C-4D20-B6C2-BC9600F3DC5D}" presName="linNode" presStyleCnt="0"/>
      <dgm:spPr/>
    </dgm:pt>
    <dgm:pt modelId="{E41204F9-FA51-47DD-ADDD-F4E26C537CF9}" type="pres">
      <dgm:prSet presAssocID="{1B33AE05-781C-4D20-B6C2-BC9600F3DC5D}" presName="parTx" presStyleLbl="revTx" presStyleIdx="1" presStyleCnt="2">
        <dgm:presLayoutVars>
          <dgm:chMax val="1"/>
          <dgm:bulletEnabled val="1"/>
        </dgm:presLayoutVars>
      </dgm:prSet>
      <dgm:spPr/>
      <dgm:t>
        <a:bodyPr/>
        <a:lstStyle/>
        <a:p>
          <a:endParaRPr lang="en-US"/>
        </a:p>
      </dgm:t>
    </dgm:pt>
    <dgm:pt modelId="{7768D54A-FB85-4BAA-B6C7-16D8A90A124D}" type="pres">
      <dgm:prSet presAssocID="{1B33AE05-781C-4D20-B6C2-BC9600F3DC5D}" presName="bracket" presStyleLbl="parChTrans1D1" presStyleIdx="1" presStyleCnt="2"/>
      <dgm:spPr>
        <a:ln>
          <a:solidFill>
            <a:schemeClr val="tx1"/>
          </a:solidFill>
        </a:ln>
      </dgm:spPr>
    </dgm:pt>
    <dgm:pt modelId="{CE6156EB-8DCB-4676-9907-C6B3AA913C6D}" type="pres">
      <dgm:prSet presAssocID="{1B33AE05-781C-4D20-B6C2-BC9600F3DC5D}" presName="spH" presStyleCnt="0"/>
      <dgm:spPr/>
    </dgm:pt>
    <dgm:pt modelId="{2C1868C2-2A3C-4FD2-9AE3-92EF8AD0BC13}" type="pres">
      <dgm:prSet presAssocID="{1B33AE05-781C-4D20-B6C2-BC9600F3DC5D}" presName="desTx" presStyleLbl="node1" presStyleIdx="1" presStyleCnt="2">
        <dgm:presLayoutVars>
          <dgm:bulletEnabled val="1"/>
        </dgm:presLayoutVars>
      </dgm:prSet>
      <dgm:spPr/>
      <dgm:t>
        <a:bodyPr/>
        <a:lstStyle/>
        <a:p>
          <a:endParaRPr lang="en-US"/>
        </a:p>
      </dgm:t>
    </dgm:pt>
  </dgm:ptLst>
  <dgm:cxnLst>
    <dgm:cxn modelId="{1B4E7157-D376-47C0-9BEE-DB6A0FE0ABEF}" type="presOf" srcId="{1B33AE05-781C-4D20-B6C2-BC9600F3DC5D}" destId="{E41204F9-FA51-47DD-ADDD-F4E26C537CF9}" srcOrd="0" destOrd="0" presId="urn:diagrams.loki3.com/BracketList"/>
    <dgm:cxn modelId="{8F6D528E-91F5-46A9-8D58-9A957E51765F}" srcId="{684B4F00-8562-4D3B-AAB1-ED33AB7D0106}" destId="{1B33AE05-781C-4D20-B6C2-BC9600F3DC5D}" srcOrd="1" destOrd="0" parTransId="{1CC008F7-5EFD-4BCB-8F07-52C92AEDBBB3}" sibTransId="{18874BD8-F2CF-4409-A5B3-F2D724ED7E39}"/>
    <dgm:cxn modelId="{B9F455CE-27E0-45A2-BEB8-38E6E137AC10}" srcId="{1B33AE05-781C-4D20-B6C2-BC9600F3DC5D}" destId="{F7FA6F6A-D65F-4AA2-881E-6EB1E1216826}" srcOrd="0" destOrd="0" parTransId="{F47D92B5-88DE-4881-96AF-77034E5059A2}" sibTransId="{3070CBE5-D976-4668-8FA6-B7BA62C4F915}"/>
    <dgm:cxn modelId="{6D2B0FBE-68D5-4D73-9004-0970915045F1}" srcId="{20F21710-0641-4D32-8357-95261B6E1FEA}" destId="{322B82FF-5B1A-42A3-BEDA-4B28A34A51F8}" srcOrd="1" destOrd="0" parTransId="{627DB9FF-6B2F-44E8-8F46-92B1B6D4BC6B}" sibTransId="{E0CA8198-AF37-45BF-B508-FC19CF0F2B06}"/>
    <dgm:cxn modelId="{2D12F69E-C93E-4599-AB38-8FBEFDCDD0EB}" type="presOf" srcId="{322B82FF-5B1A-42A3-BEDA-4B28A34A51F8}" destId="{79288EA7-B1C9-45B4-A00F-39AAC8DC89AC}" srcOrd="0" destOrd="1" presId="urn:diagrams.loki3.com/BracketList"/>
    <dgm:cxn modelId="{4BF5A05E-6FC2-4600-BBFC-45B5CD232351}" type="presOf" srcId="{F7FA6F6A-D65F-4AA2-881E-6EB1E1216826}" destId="{2C1868C2-2A3C-4FD2-9AE3-92EF8AD0BC13}" srcOrd="0" destOrd="0" presId="urn:diagrams.loki3.com/BracketList"/>
    <dgm:cxn modelId="{425AF225-0C0F-4961-8D0F-13ED55CACEFD}" srcId="{684B4F00-8562-4D3B-AAB1-ED33AB7D0106}" destId="{20F21710-0641-4D32-8357-95261B6E1FEA}" srcOrd="0" destOrd="0" parTransId="{4A1A0715-EF8C-452F-9724-28255666AA94}" sibTransId="{1B45479A-BA96-4A8A-A2CB-6D558686B7F7}"/>
    <dgm:cxn modelId="{F85DFD83-E11E-4106-A60A-90EFEC5B356D}" srcId="{20F21710-0641-4D32-8357-95261B6E1FEA}" destId="{4DF9B82D-1E16-4E6C-AEA9-125CECC05E2E}" srcOrd="0" destOrd="0" parTransId="{3D4C91C0-2D40-4271-B4CB-F019739ECEE5}" sibTransId="{AC020D8A-5A83-4D65-B362-B36DFC095FD5}"/>
    <dgm:cxn modelId="{DBAD8C03-FE29-4541-A8E2-2EEB3469B2A3}" type="presOf" srcId="{4DF9B82D-1E16-4E6C-AEA9-125CECC05E2E}" destId="{79288EA7-B1C9-45B4-A00F-39AAC8DC89AC}" srcOrd="0" destOrd="0" presId="urn:diagrams.loki3.com/BracketList"/>
    <dgm:cxn modelId="{DBC1959E-7381-418C-9F42-19F8474EE511}" type="presOf" srcId="{684B4F00-8562-4D3B-AAB1-ED33AB7D0106}" destId="{ABBC96B6-4EBD-44E1-9B5B-EC104BFB6142}" srcOrd="0" destOrd="0" presId="urn:diagrams.loki3.com/BracketList"/>
    <dgm:cxn modelId="{6189A783-5E2C-4372-B3EC-6D27BB52E72A}" type="presOf" srcId="{20F21710-0641-4D32-8357-95261B6E1FEA}" destId="{FB5FF3B1-3AC9-45B8-A2E5-564418A8D443}" srcOrd="0" destOrd="0" presId="urn:diagrams.loki3.com/BracketList"/>
    <dgm:cxn modelId="{A5C0768E-6D13-40D4-B1D1-7A6FD2358EB4}" type="presParOf" srcId="{ABBC96B6-4EBD-44E1-9B5B-EC104BFB6142}" destId="{8BA8DDF0-3795-4973-A93B-A48F0EFDBC0F}" srcOrd="0" destOrd="0" presId="urn:diagrams.loki3.com/BracketList"/>
    <dgm:cxn modelId="{96187F82-4C99-450A-8718-E53DDB842CF1}" type="presParOf" srcId="{8BA8DDF0-3795-4973-A93B-A48F0EFDBC0F}" destId="{FB5FF3B1-3AC9-45B8-A2E5-564418A8D443}" srcOrd="0" destOrd="0" presId="urn:diagrams.loki3.com/BracketList"/>
    <dgm:cxn modelId="{3816F7E0-14F1-4C6A-A656-C346250C118D}" type="presParOf" srcId="{8BA8DDF0-3795-4973-A93B-A48F0EFDBC0F}" destId="{462B42C4-B05E-4186-9FB6-A97955BB6F24}" srcOrd="1" destOrd="0" presId="urn:diagrams.loki3.com/BracketList"/>
    <dgm:cxn modelId="{C57AC1BE-34E9-4E10-B1ED-65D3E3571BA5}" type="presParOf" srcId="{8BA8DDF0-3795-4973-A93B-A48F0EFDBC0F}" destId="{96CCC838-DE07-4289-AAB4-EDD62C3DF581}" srcOrd="2" destOrd="0" presId="urn:diagrams.loki3.com/BracketList"/>
    <dgm:cxn modelId="{3B82ADF5-D3A6-4830-85D5-F459D2B3220C}" type="presParOf" srcId="{8BA8DDF0-3795-4973-A93B-A48F0EFDBC0F}" destId="{79288EA7-B1C9-45B4-A00F-39AAC8DC89AC}" srcOrd="3" destOrd="0" presId="urn:diagrams.loki3.com/BracketList"/>
    <dgm:cxn modelId="{3790370F-A5E1-4A4F-A614-2765C0E1ECD5}" type="presParOf" srcId="{ABBC96B6-4EBD-44E1-9B5B-EC104BFB6142}" destId="{BF2227F9-B712-49D4-98BA-09B30D5905F2}" srcOrd="1" destOrd="0" presId="urn:diagrams.loki3.com/BracketList"/>
    <dgm:cxn modelId="{F6818F74-57C1-4EA3-8D3D-773624D16D0D}" type="presParOf" srcId="{ABBC96B6-4EBD-44E1-9B5B-EC104BFB6142}" destId="{6F2A0A5F-90BA-4915-B21A-FAE4C1B5CD27}" srcOrd="2" destOrd="0" presId="urn:diagrams.loki3.com/BracketList"/>
    <dgm:cxn modelId="{BC5BC006-16D2-4CF8-AAED-1602A02152E7}" type="presParOf" srcId="{6F2A0A5F-90BA-4915-B21A-FAE4C1B5CD27}" destId="{E41204F9-FA51-47DD-ADDD-F4E26C537CF9}" srcOrd="0" destOrd="0" presId="urn:diagrams.loki3.com/BracketList"/>
    <dgm:cxn modelId="{0E462034-0BC4-479C-8D0F-0034D8FD19B7}" type="presParOf" srcId="{6F2A0A5F-90BA-4915-B21A-FAE4C1B5CD27}" destId="{7768D54A-FB85-4BAA-B6C7-16D8A90A124D}" srcOrd="1" destOrd="0" presId="urn:diagrams.loki3.com/BracketList"/>
    <dgm:cxn modelId="{C7F03932-6DDA-4445-9BC8-A836CF3F7462}" type="presParOf" srcId="{6F2A0A5F-90BA-4915-B21A-FAE4C1B5CD27}" destId="{CE6156EB-8DCB-4676-9907-C6B3AA913C6D}" srcOrd="2" destOrd="0" presId="urn:diagrams.loki3.com/BracketList"/>
    <dgm:cxn modelId="{A98A9942-F191-4D94-A68F-9607AF7B7485}" type="presParOf" srcId="{6F2A0A5F-90BA-4915-B21A-FAE4C1B5CD27}" destId="{2C1868C2-2A3C-4FD2-9AE3-92EF8AD0BC13}"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FF3B1-3AC9-45B8-A2E5-564418A8D443}">
      <dsp:nvSpPr>
        <dsp:cNvPr id="0" name=""/>
        <dsp:cNvSpPr/>
      </dsp:nvSpPr>
      <dsp:spPr>
        <a:xfrm>
          <a:off x="0" y="103514"/>
          <a:ext cx="847311" cy="45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ctr" defTabSz="711200">
            <a:lnSpc>
              <a:spcPct val="90000"/>
            </a:lnSpc>
            <a:spcBef>
              <a:spcPct val="0"/>
            </a:spcBef>
            <a:spcAft>
              <a:spcPct val="35000"/>
            </a:spcAft>
          </a:pPr>
          <a:r>
            <a:rPr lang="en-US" sz="1600" kern="1200" dirty="0" smtClean="0">
              <a:latin typeface="Segoe UI" panose="020B0502040204020203" pitchFamily="34" charset="0"/>
              <a:cs typeface="Segoe UI" panose="020B0502040204020203" pitchFamily="34" charset="0"/>
            </a:rPr>
            <a:t>No lag </a:t>
          </a:r>
          <a:endParaRPr lang="en-US" sz="1600" kern="1200" dirty="0">
            <a:latin typeface="Segoe UI" panose="020B0502040204020203" pitchFamily="34" charset="0"/>
            <a:cs typeface="Segoe UI" panose="020B0502040204020203" pitchFamily="34" charset="0"/>
          </a:endParaRPr>
        </a:p>
      </dsp:txBody>
      <dsp:txXfrm>
        <a:off x="0" y="103514"/>
        <a:ext cx="847311" cy="455400"/>
      </dsp:txXfrm>
    </dsp:sp>
    <dsp:sp modelId="{462B42C4-B05E-4186-9FB6-A97955BB6F24}">
      <dsp:nvSpPr>
        <dsp:cNvPr id="0" name=""/>
        <dsp:cNvSpPr/>
      </dsp:nvSpPr>
      <dsp:spPr>
        <a:xfrm>
          <a:off x="847310" y="3895"/>
          <a:ext cx="169462" cy="654637"/>
        </a:xfrm>
        <a:prstGeom prst="leftBrace">
          <a:avLst>
            <a:gd name="adj1" fmla="val 35000"/>
            <a:gd name="adj2" fmla="val 50000"/>
          </a:avLst>
        </a:pr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79288EA7-B1C9-45B4-A00F-39AAC8DC89AC}">
      <dsp:nvSpPr>
        <dsp:cNvPr id="0" name=""/>
        <dsp:cNvSpPr/>
      </dsp:nvSpPr>
      <dsp:spPr>
        <a:xfrm>
          <a:off x="1084558" y="0"/>
          <a:ext cx="2304685" cy="6546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ctr" defTabSz="711200">
            <a:lnSpc>
              <a:spcPct val="90000"/>
            </a:lnSpc>
            <a:spcBef>
              <a:spcPct val="0"/>
            </a:spcBef>
            <a:spcAft>
              <a:spcPct val="15000"/>
            </a:spcAft>
            <a:buChar char="••"/>
          </a:pPr>
          <a:r>
            <a:rPr lang="en-US" sz="1600" kern="1200" dirty="0" smtClean="0">
              <a:latin typeface="Segoe UI" panose="020B0502040204020203" pitchFamily="34" charset="0"/>
              <a:cs typeface="Segoe UI" panose="020B0502040204020203" pitchFamily="34" charset="0"/>
            </a:rPr>
            <a:t>Soil moisture</a:t>
          </a:r>
          <a:endParaRPr lang="en-US" sz="1600" kern="1200" dirty="0">
            <a:latin typeface="Segoe UI" panose="020B0502040204020203" pitchFamily="34" charset="0"/>
            <a:cs typeface="Segoe UI" panose="020B0502040204020203" pitchFamily="34" charset="0"/>
          </a:endParaRPr>
        </a:p>
        <a:p>
          <a:pPr marL="171450" lvl="1" indent="-171450" algn="ctr" defTabSz="711200">
            <a:lnSpc>
              <a:spcPct val="90000"/>
            </a:lnSpc>
            <a:spcBef>
              <a:spcPct val="0"/>
            </a:spcBef>
            <a:spcAft>
              <a:spcPct val="15000"/>
            </a:spcAft>
            <a:buChar char="••"/>
          </a:pPr>
          <a:r>
            <a:rPr lang="en-US" sz="1600" kern="1200" dirty="0" smtClean="0"/>
            <a:t>2-meter </a:t>
          </a:r>
          <a:r>
            <a:rPr lang="en-US" sz="1600" kern="1200" dirty="0" smtClean="0">
              <a:latin typeface="Segoe UI" panose="020B0502040204020203" pitchFamily="34" charset="0"/>
              <a:cs typeface="Segoe UI" panose="020B0502040204020203" pitchFamily="34" charset="0"/>
            </a:rPr>
            <a:t>temperature</a:t>
          </a:r>
          <a:endParaRPr lang="en-US" sz="1600" kern="1200" dirty="0">
            <a:latin typeface="Segoe UI" panose="020B0502040204020203" pitchFamily="34" charset="0"/>
            <a:cs typeface="Segoe UI" panose="020B0502040204020203" pitchFamily="34" charset="0"/>
          </a:endParaRPr>
        </a:p>
      </dsp:txBody>
      <dsp:txXfrm>
        <a:off x="1084558" y="0"/>
        <a:ext cx="2304685" cy="654637"/>
      </dsp:txXfrm>
    </dsp:sp>
    <dsp:sp modelId="{E41204F9-FA51-47DD-ADDD-F4E26C537CF9}">
      <dsp:nvSpPr>
        <dsp:cNvPr id="0" name=""/>
        <dsp:cNvSpPr/>
      </dsp:nvSpPr>
      <dsp:spPr>
        <a:xfrm>
          <a:off x="0" y="741333"/>
          <a:ext cx="847311" cy="811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lvl="0" algn="ctr" defTabSz="711200">
            <a:lnSpc>
              <a:spcPct val="90000"/>
            </a:lnSpc>
            <a:spcBef>
              <a:spcPct val="0"/>
            </a:spcBef>
            <a:spcAft>
              <a:spcPct val="35000"/>
            </a:spcAft>
          </a:pPr>
          <a:r>
            <a:rPr lang="en-US" sz="1600" kern="1200" dirty="0" smtClean="0">
              <a:latin typeface="Segoe UI" panose="020B0502040204020203" pitchFamily="34" charset="0"/>
              <a:cs typeface="Segoe UI" panose="020B0502040204020203" pitchFamily="34" charset="0"/>
            </a:rPr>
            <a:t>One month lag</a:t>
          </a:r>
          <a:endParaRPr lang="en-US" sz="1600" kern="1200" dirty="0">
            <a:latin typeface="Segoe UI" panose="020B0502040204020203" pitchFamily="34" charset="0"/>
            <a:cs typeface="Segoe UI" panose="020B0502040204020203" pitchFamily="34" charset="0"/>
          </a:endParaRPr>
        </a:p>
      </dsp:txBody>
      <dsp:txXfrm>
        <a:off x="0" y="741333"/>
        <a:ext cx="847311" cy="811181"/>
      </dsp:txXfrm>
    </dsp:sp>
    <dsp:sp modelId="{7768D54A-FB85-4BAA-B6C7-16D8A90A124D}">
      <dsp:nvSpPr>
        <dsp:cNvPr id="0" name=""/>
        <dsp:cNvSpPr/>
      </dsp:nvSpPr>
      <dsp:spPr>
        <a:xfrm>
          <a:off x="847310" y="741333"/>
          <a:ext cx="169462" cy="811181"/>
        </a:xfrm>
        <a:prstGeom prst="leftBrace">
          <a:avLst>
            <a:gd name="adj1" fmla="val 35000"/>
            <a:gd name="adj2" fmla="val 50000"/>
          </a:avLst>
        </a:pr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2C1868C2-2A3C-4FD2-9AE3-92EF8AD0BC13}">
      <dsp:nvSpPr>
        <dsp:cNvPr id="0" name=""/>
        <dsp:cNvSpPr/>
      </dsp:nvSpPr>
      <dsp:spPr>
        <a:xfrm>
          <a:off x="1084558" y="741333"/>
          <a:ext cx="2304685" cy="81118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ctr" defTabSz="711200">
            <a:lnSpc>
              <a:spcPct val="90000"/>
            </a:lnSpc>
            <a:spcBef>
              <a:spcPct val="0"/>
            </a:spcBef>
            <a:spcAft>
              <a:spcPct val="15000"/>
            </a:spcAft>
            <a:buChar char="••"/>
          </a:pPr>
          <a:r>
            <a:rPr lang="en-US" sz="1600" kern="1200" dirty="0" smtClean="0">
              <a:latin typeface="Segoe UI" panose="020B0502040204020203" pitchFamily="34" charset="0"/>
              <a:cs typeface="Segoe UI" panose="020B0502040204020203" pitchFamily="34" charset="0"/>
            </a:rPr>
            <a:t>Precipitation</a:t>
          </a:r>
          <a:endParaRPr lang="en-US" sz="1600" kern="1200" dirty="0">
            <a:latin typeface="Segoe UI" panose="020B0502040204020203" pitchFamily="34" charset="0"/>
            <a:cs typeface="Segoe UI" panose="020B0502040204020203" pitchFamily="34" charset="0"/>
          </a:endParaRPr>
        </a:p>
      </dsp:txBody>
      <dsp:txXfrm>
        <a:off x="1084558" y="741333"/>
        <a:ext cx="2304685" cy="81118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47EA5-B0DF-48B7-865C-26C6B0F9F306}"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37DE4-EDCA-4465-97E4-554BD4864BD8}" type="slidenum">
              <a:rPr lang="en-US" smtClean="0"/>
              <a:t>‹#›</a:t>
            </a:fld>
            <a:endParaRPr lang="en-US"/>
          </a:p>
        </p:txBody>
      </p:sp>
    </p:spTree>
    <p:extLst>
      <p:ext uri="{BB962C8B-B14F-4D97-AF65-F5344CB8AC3E}">
        <p14:creationId xmlns:p14="http://schemas.microsoft.com/office/powerpoint/2010/main" val="310618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r>
              <a:rPr lang="en-US" baseline="0" dirty="0" smtClean="0"/>
              <a:t> This is a culmination of the work I’ve done as part of my master’s project. This research focuses on southeastern South America and specifically the effect of large-scale soil moisture anomalies on the atmosphere and precipitation. Before I continue, I want to acknowledge contributors to this work, including my advisor </a:t>
            </a:r>
            <a:r>
              <a:rPr lang="en-US" baseline="0" dirty="0" err="1" smtClean="0"/>
              <a:t>Francina</a:t>
            </a:r>
            <a:r>
              <a:rPr lang="en-US" baseline="0" dirty="0" smtClean="0"/>
              <a:t>, of course, and David Lawrence from NCAR.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66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we impose the </a:t>
            </a:r>
            <a:r>
              <a:rPr lang="en-US" baseline="0" dirty="0" err="1" smtClean="0"/>
              <a:t>sm</a:t>
            </a:r>
            <a:r>
              <a:rPr lang="en-US" baseline="0" dirty="0" smtClean="0"/>
              <a:t> anomalies and analyze the model fields DURING THE TRANSITION from the dry to wet season</a:t>
            </a:r>
          </a:p>
          <a:p>
            <a:r>
              <a:rPr lang="en-US" baseline="0" dirty="0" smtClean="0"/>
              <a:t>**IMPERVIOUS SURFACE**	</a:t>
            </a:r>
          </a:p>
          <a:p>
            <a:r>
              <a:rPr lang="en-US" baseline="0" dirty="0" smtClean="0"/>
              <a:t>Emphasize that the only thing changing in dry simulation is soil moisture</a:t>
            </a:r>
          </a:p>
          <a:p>
            <a:r>
              <a:rPr lang="en-US" baseline="0" dirty="0" smtClean="0"/>
              <a:t>NO CHANGE TO THE ATMOSPHERE</a:t>
            </a:r>
          </a:p>
          <a:p>
            <a:r>
              <a:rPr lang="en-US" dirty="0" smtClean="0"/>
              <a:t>Make</a:t>
            </a:r>
            <a:r>
              <a:rPr lang="en-US" baseline="0" dirty="0" smtClean="0"/>
              <a:t> this animated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2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percent</a:t>
            </a:r>
            <a:r>
              <a:rPr lang="en-US" baseline="0" dirty="0" smtClean="0"/>
              <a:t> decrease</a:t>
            </a:r>
          </a:p>
          <a:p>
            <a:r>
              <a:rPr lang="en-US" baseline="0" dirty="0" smtClean="0"/>
              <a:t>Bigger labels on </a:t>
            </a:r>
            <a:r>
              <a:rPr lang="en-US" baseline="0" dirty="0" err="1" smtClean="0"/>
              <a:t>colorbars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85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one big arrow</a:t>
            </a:r>
          </a:p>
          <a:p>
            <a:r>
              <a:rPr lang="en-US" dirty="0" smtClean="0"/>
              <a:t>Box on GH</a:t>
            </a:r>
            <a:r>
              <a:rPr lang="en-US" baseline="0" dirty="0" smtClean="0"/>
              <a:t> plot not that clear</a:t>
            </a:r>
            <a:endParaRPr lang="en-US" dirty="0"/>
          </a:p>
        </p:txBody>
      </p:sp>
      <p:sp>
        <p:nvSpPr>
          <p:cNvPr id="4" name="Slide Number Placeholder 3"/>
          <p:cNvSpPr>
            <a:spLocks noGrp="1"/>
          </p:cNvSpPr>
          <p:nvPr>
            <p:ph type="sldNum" sz="quarter" idx="10"/>
          </p:nvPr>
        </p:nvSpPr>
        <p:spPr/>
        <p:txBody>
          <a:bodyPr/>
          <a:lstStyle/>
          <a:p>
            <a:fld id="{30456ABE-7559-4780-92F5-818B9EFADD85}" type="slidenum">
              <a:rPr lang="en-US" smtClean="0"/>
              <a:t>15</a:t>
            </a:fld>
            <a:endParaRPr lang="en-US"/>
          </a:p>
        </p:txBody>
      </p:sp>
    </p:spTree>
    <p:extLst>
      <p:ext uri="{BB962C8B-B14F-4D97-AF65-F5344CB8AC3E}">
        <p14:creationId xmlns:p14="http://schemas.microsoft.com/office/powerpoint/2010/main" val="1577156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Smaller circle</a:t>
            </a:r>
            <a:r>
              <a:rPr lang="en-US" baseline="0" dirty="0" smtClean="0"/>
              <a:t> represents </a:t>
            </a:r>
            <a:r>
              <a:rPr lang="en-US" baseline="0" dirty="0" err="1" smtClean="0"/>
              <a:t>eof</a:t>
            </a:r>
            <a:r>
              <a:rPr lang="en-US" baseline="0" dirty="0" smtClean="0"/>
              <a:t> 2 and where moisture inflow 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54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one big arrow</a:t>
            </a:r>
          </a:p>
          <a:p>
            <a:r>
              <a:rPr lang="en-US" dirty="0" smtClean="0"/>
              <a:t>Box on GH plot not that clear</a:t>
            </a:r>
            <a:endParaRPr lang="en-US" dirty="0"/>
          </a:p>
        </p:txBody>
      </p:sp>
      <p:sp>
        <p:nvSpPr>
          <p:cNvPr id="4" name="Slide Number Placeholder 3"/>
          <p:cNvSpPr>
            <a:spLocks noGrp="1"/>
          </p:cNvSpPr>
          <p:nvPr>
            <p:ph type="sldNum" sz="quarter" idx="10"/>
          </p:nvPr>
        </p:nvSpPr>
        <p:spPr/>
        <p:txBody>
          <a:bodyPr/>
          <a:lstStyle/>
          <a:p>
            <a:fld id="{30456ABE-7559-4780-92F5-818B9EFADD85}" type="slidenum">
              <a:rPr lang="en-US" smtClean="0"/>
              <a:t>17</a:t>
            </a:fld>
            <a:endParaRPr lang="en-US"/>
          </a:p>
        </p:txBody>
      </p:sp>
    </p:spTree>
    <p:extLst>
      <p:ext uri="{BB962C8B-B14F-4D97-AF65-F5344CB8AC3E}">
        <p14:creationId xmlns:p14="http://schemas.microsoft.com/office/powerpoint/2010/main" val="2775033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fonts</a:t>
            </a:r>
            <a:r>
              <a:rPr lang="en-US" baseline="0" dirty="0" smtClean="0"/>
              <a:t> on figure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888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Moisture sources</a:t>
            </a:r>
          </a:p>
          <a:p>
            <a:r>
              <a:rPr lang="en-US" dirty="0" smtClean="0"/>
              <a:t>Heating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504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876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Moisture sources</a:t>
            </a:r>
          </a:p>
          <a:p>
            <a:r>
              <a:rPr lang="en-US" dirty="0" smtClean="0"/>
              <a:t>Heating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13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leads</a:t>
            </a:r>
            <a:r>
              <a:rPr lang="en-US" baseline="0" dirty="0" smtClean="0"/>
              <a:t> us to another reason why we’re interested in studying land-atmosphere interactions in this region. We know that the land surface is an important source of predictability of the atmosphere on longer timescales. Based on the graphic shown here, we can see that soil moisture in particular can impart some atmospheric predictability on timescales ranging from 10 days to more than a year. Therefore, obtaining enhanced knowledge of the effect of soil moisture anomalies in this region means we can apply this increased understanding to improvements in atmospheric prediction on these longer timescales. </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F1E7D154-7C16-420E-8792-F6E4E86FA9C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85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go any further, let’s get some more details with respect to the physical mechanisms responsible in the positive and negative regimes of the soil moisture-atmosphere connection. Wet soils are associated with a lower BR, meaning that SH is diminished and LH is enhanced. In the case of a positive effect, enhanced LH associated with wet soils provides greater moisture availability, creating conditions which are favorable for the development of clouds and precipitation. Dry soils, on the other hand, are associated with a higher BR, meaning that LH is diminished and SH is enhanced. Diminished LH results in lower moisture availability, which creates conditions that are not favorable for the development of precipitation. So this is how we can expect wet or dry soils to affect precipitation in a positive regime.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34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case of negative</a:t>
            </a:r>
            <a:r>
              <a:rPr lang="en-US" baseline="0" dirty="0" smtClean="0"/>
              <a:t> relationship between soil moisture and precipitation, on the other hand, the enhanced LH associated with wet soils can also result in enhanced evaporative cooling, which results in stabilization of the boundary layer. That results in conditions which are not as conducive to the development of clouds and precipitation. In the case of dry soils, however, enhanced SH results in greater heating at the surface, which can lead to destabilization of the boundary layer and create conditions which are more favorable for the development of precipitation. Another important thing to note in the case of dry soils is that if enough heating occurs at the surface, a thermal low pressure area can develop which promotes convergence and rising air. Transport of moist air from other regions can also occur via a thermal low. So now we’ve summarized the ways in which soil moisture anomalies can positively and negatively affect precipitation anomalies at the local scale.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570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what is</a:t>
            </a:r>
            <a:r>
              <a:rPr lang="en-US" baseline="0" dirty="0" smtClean="0"/>
              <a:t> the sign of the relation between </a:t>
            </a:r>
            <a:r>
              <a:rPr lang="en-US" baseline="0" dirty="0" err="1" smtClean="0"/>
              <a:t>sm</a:t>
            </a:r>
            <a:r>
              <a:rPr lang="en-US" baseline="0" dirty="0" smtClean="0"/>
              <a:t> and </a:t>
            </a:r>
            <a:r>
              <a:rPr lang="en-US" baseline="0" dirty="0" err="1" smtClean="0"/>
              <a:t>precip</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0456ABE-7559-4780-92F5-818B9EFADD85}" type="slidenum">
              <a:rPr lang="en-US" smtClean="0"/>
              <a:t>5</a:t>
            </a:fld>
            <a:endParaRPr lang="en-US"/>
          </a:p>
        </p:txBody>
      </p:sp>
    </p:spTree>
    <p:extLst>
      <p:ext uri="{BB962C8B-B14F-4D97-AF65-F5344CB8AC3E}">
        <p14:creationId xmlns:p14="http://schemas.microsoft.com/office/powerpoint/2010/main" val="3490900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that we lag the precipitation to make sure we are looking at the effects of soil moisture on </a:t>
            </a:r>
            <a:r>
              <a:rPr lang="en-US" baseline="0" dirty="0" err="1" smtClean="0"/>
              <a:t>precip</a:t>
            </a:r>
            <a:r>
              <a:rPr lang="en-US" baseline="0" dirty="0" smtClean="0"/>
              <a:t> and not the other way around</a:t>
            </a:r>
          </a:p>
          <a:p>
            <a:r>
              <a:rPr lang="en-US" baseline="0" dirty="0" smtClean="0"/>
              <a:t>MAKE SURE THIS IS REALLY CLEAR!</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F1E7D154-7C16-420E-8792-F6E4E86FA9C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146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Fonts bigger</a:t>
            </a:r>
          </a:p>
          <a:p>
            <a:r>
              <a:rPr lang="en-US" dirty="0" smtClean="0"/>
              <a:t>Let’s take a look at some of</a:t>
            </a:r>
            <a:r>
              <a:rPr lang="en-US" baseline="0" dirty="0" smtClean="0"/>
              <a:t> the results from the EOF analysis using MERRA-2 data. EOF 1 is shown here; this mode accounts for 9.9% of the variability in the data. This mode is associated with a clear SM anomaly in this region (point out circled region) in southern La Plata. The T2M field indicates that some anomalous warming is present at the site of these SM anomalies, but there is also some inconsistency between the two fields in this EOF mode, indicating that the connection between these two variables may not be as strong. There is an area of decreased precipitation DURING THE NEXT MONTH co-located with the area of decreased soil moisture in this mode, supporting our assertion that this mode represents a positive relation between SM and </a:t>
            </a:r>
            <a:r>
              <a:rPr lang="en-US" baseline="0" dirty="0" err="1" smtClean="0"/>
              <a:t>precip</a:t>
            </a:r>
            <a:r>
              <a:rPr lang="en-US" baseline="0" dirty="0" smtClean="0"/>
              <a:t> DURING THE FOLLOWING MONTH. The principal component time series is shown below the EOFs, and from this time series we can get an idea of when in time these patterns are present. Finally, the bar chart to the right shows the variance explained by the first 10 EOFs in this analysis. We can see that the first two modes are well separated from the rest of the modes in terms of the variability they account for, which make these modes good candidates for our analysis. </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A1A9A10-3BF9-4AC1-BEE2-DE78E5612D8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20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Fonts bigger</a:t>
            </a:r>
          </a:p>
          <a:p>
            <a:r>
              <a:rPr lang="en-US" baseline="0" dirty="0" smtClean="0"/>
              <a:t>Next, we have EOF 2; this mode accounts for 8.6% of the variability in the data. This mode is associated with an SM anomaly (point out circled region) in central La Plata. The T2M field indicates that more obvious anomalous warming is present at the site of these SM anomalies, but there is also some inconsistency between the two fields in this EOF mode, indicating that the connection between these two variables may not be as strong. There is an area of decreased precipitation DURING THE NEXT MONTH co-located with the area of decreased soil moisture in this mode, supporting our assertion that this mode represents a positive relation between SM and </a:t>
            </a:r>
            <a:r>
              <a:rPr lang="en-US" baseline="0" dirty="0" err="1" smtClean="0"/>
              <a:t>precip</a:t>
            </a:r>
            <a:r>
              <a:rPr lang="en-US" baseline="0" dirty="0" smtClean="0"/>
              <a:t> DURING THE FOLLOWING MONTH. The principal component time series is shown below the EOFs, and from this time series we can get an idea of when in time these patterns are present. Finally, the bar chart to the right shows the variance explained by the first 20 EOFs in this analysis. We can see that the first two modes are well separated from the rest of the modes in terms of the variability they account for, which make these modes good candidates for our analysis. </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A1A9A10-3BF9-4AC1-BEE2-DE78E5612D8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5470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we impose the </a:t>
            </a:r>
            <a:r>
              <a:rPr lang="en-US" baseline="0" dirty="0" err="1" smtClean="0"/>
              <a:t>sm</a:t>
            </a:r>
            <a:r>
              <a:rPr lang="en-US" baseline="0" dirty="0" smtClean="0"/>
              <a:t> anomalies and analyze the model fields DURING THE TRANSITION from the dry to wet season</a:t>
            </a:r>
          </a:p>
          <a:p>
            <a:r>
              <a:rPr lang="en-US" baseline="0" dirty="0" smtClean="0"/>
              <a:t>**IMPERVIOUS SURFACE**	</a:t>
            </a:r>
          </a:p>
          <a:p>
            <a:r>
              <a:rPr lang="en-US" baseline="0" dirty="0" smtClean="0"/>
              <a:t>Emphasize that the only thing changing in dry simulation is soil moisture</a:t>
            </a:r>
          </a:p>
          <a:p>
            <a:r>
              <a:rPr lang="en-US" baseline="0" dirty="0" smtClean="0"/>
              <a:t>NO CHANGE TO THE ATMOSPHERE</a:t>
            </a:r>
          </a:p>
          <a:p>
            <a:r>
              <a:rPr lang="en-US" dirty="0" smtClean="0"/>
              <a:t>Make</a:t>
            </a:r>
            <a:r>
              <a:rPr lang="en-US" baseline="0" dirty="0" smtClean="0"/>
              <a:t> this animated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56ABE-7559-4780-92F5-818B9EFADD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336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smtClean="0"/>
              <a:t>Carolina A. Bieri - University of Illinois at Urbana-Champaign</a:t>
            </a:r>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0E225444-6991-444D-8A1C-1BBB1E209468}" type="slidenum">
              <a:rPr lang="en-US" smtClean="0"/>
              <a:pPr/>
              <a:t>‹#›</a:t>
            </a:fld>
            <a:r>
              <a:rPr lang="en-US" dirty="0" smtClean="0"/>
              <a:t>/19</a:t>
            </a:r>
            <a:endParaRPr lang="en-US" dirty="0"/>
          </a:p>
        </p:txBody>
      </p:sp>
    </p:spTree>
    <p:extLst>
      <p:ext uri="{BB962C8B-B14F-4D97-AF65-F5344CB8AC3E}">
        <p14:creationId xmlns:p14="http://schemas.microsoft.com/office/powerpoint/2010/main" val="42436814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Carolina A. Bieri - University of Illinois at Urbana-Champaign</a:t>
            </a:r>
            <a:endParaRPr lang="en-US"/>
          </a:p>
        </p:txBody>
      </p:sp>
      <p:sp>
        <p:nvSpPr>
          <p:cNvPr id="6" name="Slide Number Placeholder 5"/>
          <p:cNvSpPr>
            <a:spLocks noGrp="1"/>
          </p:cNvSpPr>
          <p:nvPr>
            <p:ph type="sldNum" sz="quarter" idx="12"/>
          </p:nvPr>
        </p:nvSpPr>
        <p:spPr/>
        <p:txBody>
          <a:bodyPr/>
          <a:lstStyle/>
          <a:p>
            <a:fld id="{0E225444-6991-444D-8A1C-1BBB1E209468}" type="slidenum">
              <a:rPr lang="en-US" smtClean="0"/>
              <a:pPr/>
              <a:t>‹#›</a:t>
            </a:fld>
            <a:r>
              <a:rPr lang="en-US" dirty="0" smtClean="0"/>
              <a:t>/50</a:t>
            </a:r>
            <a:endParaRPr lang="en-US" dirty="0"/>
          </a:p>
        </p:txBody>
      </p:sp>
    </p:spTree>
    <p:extLst>
      <p:ext uri="{BB962C8B-B14F-4D97-AF65-F5344CB8AC3E}">
        <p14:creationId xmlns:p14="http://schemas.microsoft.com/office/powerpoint/2010/main" val="11274182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Carolina A. Bieri - University of Illinois at Urbana-Champaign</a:t>
            </a:r>
            <a:endParaRPr lang="en-US"/>
          </a:p>
        </p:txBody>
      </p:sp>
      <p:sp>
        <p:nvSpPr>
          <p:cNvPr id="6" name="Slide Number Placeholder 5"/>
          <p:cNvSpPr>
            <a:spLocks noGrp="1"/>
          </p:cNvSpPr>
          <p:nvPr>
            <p:ph type="sldNum" sz="quarter" idx="12"/>
          </p:nvPr>
        </p:nvSpPr>
        <p:spPr/>
        <p:txBody>
          <a:bodyPr/>
          <a:lstStyle/>
          <a:p>
            <a:fld id="{0E225444-6991-444D-8A1C-1BBB1E209468}" type="slidenum">
              <a:rPr lang="en-US" smtClean="0"/>
              <a:pPr/>
              <a:t>‹#›</a:t>
            </a:fld>
            <a:r>
              <a:rPr lang="en-US" dirty="0" smtClean="0"/>
              <a:t>/50</a:t>
            </a:r>
            <a:endParaRPr lang="en-US" dirty="0"/>
          </a:p>
        </p:txBody>
      </p:sp>
    </p:spTree>
    <p:extLst>
      <p:ext uri="{BB962C8B-B14F-4D97-AF65-F5344CB8AC3E}">
        <p14:creationId xmlns:p14="http://schemas.microsoft.com/office/powerpoint/2010/main" val="321255197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ssertion Evidence">
    <p:spTree>
      <p:nvGrpSpPr>
        <p:cNvPr id="1" name="Shape 12"/>
        <p:cNvGrpSpPr/>
        <p:nvPr/>
      </p:nvGrpSpPr>
      <p:grpSpPr>
        <a:xfrm>
          <a:off x="0" y="0"/>
          <a:ext cx="0" cy="0"/>
          <a:chOff x="0" y="0"/>
          <a:chExt cx="0" cy="0"/>
        </a:xfrm>
      </p:grpSpPr>
      <p:sp>
        <p:nvSpPr>
          <p:cNvPr id="5" name="Text Placeholder 4"/>
          <p:cNvSpPr>
            <a:spLocks noGrp="1"/>
          </p:cNvSpPr>
          <p:nvPr>
            <p:ph type="body" sz="quarter" idx="14" hasCustomPrompt="1"/>
          </p:nvPr>
        </p:nvSpPr>
        <p:spPr>
          <a:xfrm>
            <a:off x="927114" y="2736716"/>
            <a:ext cx="2425687" cy="410369"/>
          </a:xfrm>
          <a:prstGeom prst="rect">
            <a:avLst/>
          </a:prstGeom>
        </p:spPr>
        <p:txBody>
          <a:bodyPr wrap="square" lIns="0" tIns="0" rIns="0" bIns="0">
            <a:spAutoFit/>
          </a:bodyPr>
          <a:lstStyle>
            <a:lvl1pPr>
              <a:defRPr sz="2667" b="1">
                <a:latin typeface="Calibri" panose="020F0502020204030204" pitchFamily="34" charset="0"/>
              </a:defRPr>
            </a:lvl1pPr>
          </a:lstStyle>
          <a:p>
            <a:pPr lvl="0"/>
            <a:r>
              <a:rPr lang="en-US" dirty="0" smtClean="0">
                <a:latin typeface="Calibri" panose="020F0502020204030204" pitchFamily="34" charset="0"/>
              </a:rPr>
              <a:t>Insert text here</a:t>
            </a:r>
            <a:endParaRPr lang="en-US" dirty="0"/>
          </a:p>
        </p:txBody>
      </p:sp>
      <p:sp>
        <p:nvSpPr>
          <p:cNvPr id="8" name="Title 7"/>
          <p:cNvSpPr>
            <a:spLocks noGrp="1"/>
          </p:cNvSpPr>
          <p:nvPr>
            <p:ph type="title" hasCustomPrompt="1"/>
          </p:nvPr>
        </p:nvSpPr>
        <p:spPr>
          <a:xfrm>
            <a:off x="97536" y="97536"/>
            <a:ext cx="11817373" cy="533480"/>
          </a:xfrm>
          <a:prstGeom prst="rect">
            <a:avLst/>
          </a:prstGeom>
        </p:spPr>
        <p:txBody>
          <a:bodyPr wrap="square" lIns="0" tIns="0" rIns="0" bIns="0">
            <a:spAutoFit/>
          </a:bodyPr>
          <a:lstStyle>
            <a:lvl1pPr>
              <a:defRPr sz="3467" b="1" baseline="0">
                <a:latin typeface="Calibri" panose="020F0502020204030204" pitchFamily="34" charset="0"/>
              </a:defRPr>
            </a:lvl1pPr>
          </a:lstStyle>
          <a:p>
            <a:r>
              <a:rPr lang="en-US" dirty="0" smtClean="0"/>
              <a:t>Insert assertion here</a:t>
            </a:r>
            <a:endParaRPr lang="en-US" dirty="0"/>
          </a:p>
        </p:txBody>
      </p:sp>
    </p:spTree>
    <p:extLst>
      <p:ext uri="{BB962C8B-B14F-4D97-AF65-F5344CB8AC3E}">
        <p14:creationId xmlns:p14="http://schemas.microsoft.com/office/powerpoint/2010/main" val="42661549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dirty="0" smtClean="0"/>
              <a:t>Carolina A. Bieri - University of Illinois at Urbana-Champaign</a:t>
            </a:r>
            <a:endParaRPr lang="en-US" dirty="0"/>
          </a:p>
        </p:txBody>
      </p:sp>
      <p:sp>
        <p:nvSpPr>
          <p:cNvPr id="9" name="Slide Number Placeholder 8"/>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0E225444-6991-444D-8A1C-1BBB1E209468}" type="slidenum">
              <a:rPr lang="en-US" smtClean="0"/>
              <a:pPr/>
              <a:t>‹#›</a:t>
            </a:fld>
            <a:r>
              <a:rPr lang="en-US" dirty="0" smtClean="0"/>
              <a:t>/19</a:t>
            </a:r>
            <a:endParaRPr lang="en-US" dirty="0"/>
          </a:p>
        </p:txBody>
      </p:sp>
    </p:spTree>
    <p:extLst>
      <p:ext uri="{BB962C8B-B14F-4D97-AF65-F5344CB8AC3E}">
        <p14:creationId xmlns:p14="http://schemas.microsoft.com/office/powerpoint/2010/main" val="23579660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Carolina A. Bieri - University of Illinois at Urbana-Champaign</a:t>
            </a:r>
            <a:endParaRPr lang="en-US"/>
          </a:p>
        </p:txBody>
      </p:sp>
      <p:sp>
        <p:nvSpPr>
          <p:cNvPr id="6" name="Slide Number Placeholder 5"/>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0E225444-6991-444D-8A1C-1BBB1E209468}" type="slidenum">
              <a:rPr lang="en-US" smtClean="0"/>
              <a:pPr/>
              <a:t>‹#›</a:t>
            </a:fld>
            <a:r>
              <a:rPr lang="en-US" dirty="0" smtClean="0"/>
              <a:t>/19</a:t>
            </a:r>
            <a:endParaRPr lang="en-US" dirty="0"/>
          </a:p>
        </p:txBody>
      </p:sp>
    </p:spTree>
    <p:extLst>
      <p:ext uri="{BB962C8B-B14F-4D97-AF65-F5344CB8AC3E}">
        <p14:creationId xmlns:p14="http://schemas.microsoft.com/office/powerpoint/2010/main" val="23949617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Carolina A. Bieri - University of Illinois at Urbana-Champaign</a:t>
            </a:r>
            <a:endParaRPr lang="en-US"/>
          </a:p>
        </p:txBody>
      </p:sp>
      <p:sp>
        <p:nvSpPr>
          <p:cNvPr id="7" name="Slide Number Placeholder 6"/>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0E225444-6991-444D-8A1C-1BBB1E209468}" type="slidenum">
              <a:rPr lang="en-US" smtClean="0"/>
              <a:pPr/>
              <a:t>‹#›</a:t>
            </a:fld>
            <a:r>
              <a:rPr lang="en-US" dirty="0" smtClean="0"/>
              <a:t>/18</a:t>
            </a:r>
            <a:endParaRPr lang="en-US" dirty="0"/>
          </a:p>
        </p:txBody>
      </p:sp>
    </p:spTree>
    <p:extLst>
      <p:ext uri="{BB962C8B-B14F-4D97-AF65-F5344CB8AC3E}">
        <p14:creationId xmlns:p14="http://schemas.microsoft.com/office/powerpoint/2010/main" val="5592542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Carolina A. Bieri - University of Illinois at Urbana-Champaign</a:t>
            </a:r>
            <a:endParaRPr lang="en-US"/>
          </a:p>
        </p:txBody>
      </p:sp>
      <p:sp>
        <p:nvSpPr>
          <p:cNvPr id="9" name="Slide Number Placeholder 8"/>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0E225444-6991-444D-8A1C-1BBB1E209468}" type="slidenum">
              <a:rPr lang="en-US" smtClean="0"/>
              <a:pPr/>
              <a:t>‹#›</a:t>
            </a:fld>
            <a:r>
              <a:rPr lang="en-US" dirty="0" smtClean="0"/>
              <a:t>/47</a:t>
            </a:r>
            <a:endParaRPr lang="en-US" dirty="0"/>
          </a:p>
        </p:txBody>
      </p:sp>
    </p:spTree>
    <p:extLst>
      <p:ext uri="{BB962C8B-B14F-4D97-AF65-F5344CB8AC3E}">
        <p14:creationId xmlns:p14="http://schemas.microsoft.com/office/powerpoint/2010/main" val="34441829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Carolina A. Bieri - University of Illinois at Urbana-Champaign</a:t>
            </a:r>
            <a:endParaRPr lang="en-US"/>
          </a:p>
        </p:txBody>
      </p:sp>
      <p:sp>
        <p:nvSpPr>
          <p:cNvPr id="5" name="Slide Number Placeholder 4"/>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0E225444-6991-444D-8A1C-1BBB1E209468}" type="slidenum">
              <a:rPr lang="en-US" smtClean="0"/>
              <a:pPr/>
              <a:t>‹#›</a:t>
            </a:fld>
            <a:r>
              <a:rPr lang="en-US" dirty="0" smtClean="0"/>
              <a:t>/47</a:t>
            </a:r>
            <a:endParaRPr lang="en-US" dirty="0"/>
          </a:p>
        </p:txBody>
      </p:sp>
    </p:spTree>
    <p:extLst>
      <p:ext uri="{BB962C8B-B14F-4D97-AF65-F5344CB8AC3E}">
        <p14:creationId xmlns:p14="http://schemas.microsoft.com/office/powerpoint/2010/main" val="311208971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Carolina A. Bieri - University of Illinois at Urbana-Champaign</a:t>
            </a:r>
            <a:endParaRPr lang="en-US"/>
          </a:p>
        </p:txBody>
      </p:sp>
      <p:sp>
        <p:nvSpPr>
          <p:cNvPr id="4" name="Slide Number Placeholder 3"/>
          <p:cNvSpPr>
            <a:spLocks noGrp="1"/>
          </p:cNvSpPr>
          <p:nvPr>
            <p:ph type="sldNum" sz="quarter" idx="12"/>
          </p:nvPr>
        </p:nvSpPr>
        <p:spPr/>
        <p:txBody>
          <a:bodyPr/>
          <a:lstStyle/>
          <a:p>
            <a:fld id="{0E225444-6991-444D-8A1C-1BBB1E209468}" type="slidenum">
              <a:rPr lang="en-US" smtClean="0"/>
              <a:pPr/>
              <a:t>‹#›</a:t>
            </a:fld>
            <a:r>
              <a:rPr lang="en-US" dirty="0" smtClean="0"/>
              <a:t>/50</a:t>
            </a:r>
            <a:endParaRPr lang="en-US" dirty="0"/>
          </a:p>
        </p:txBody>
      </p:sp>
    </p:spTree>
    <p:extLst>
      <p:ext uri="{BB962C8B-B14F-4D97-AF65-F5344CB8AC3E}">
        <p14:creationId xmlns:p14="http://schemas.microsoft.com/office/powerpoint/2010/main" val="19679436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p>
            <a:endParaRPr lang="en-US" dirty="0"/>
          </a:p>
        </p:txBody>
      </p:sp>
      <p:sp>
        <p:nvSpPr>
          <p:cNvPr id="9" name="Footer Placeholder 8"/>
          <p:cNvSpPr>
            <a:spLocks noGrp="1"/>
          </p:cNvSpPr>
          <p:nvPr>
            <p:ph type="ftr" sz="quarter" idx="11"/>
          </p:nvPr>
        </p:nvSpPr>
        <p:spPr/>
        <p:txBody>
          <a:bodyPr/>
          <a:lstStyle/>
          <a:p>
            <a:r>
              <a:rPr lang="en-US" smtClean="0"/>
              <a:t>Carolina A. Bieri - University of Illinois at Urbana-Champaign</a:t>
            </a:r>
            <a:endParaRPr lang="en-US" dirty="0"/>
          </a:p>
        </p:txBody>
      </p:sp>
      <p:sp>
        <p:nvSpPr>
          <p:cNvPr id="10" name="Slide Number Placeholder 9"/>
          <p:cNvSpPr>
            <a:spLocks noGrp="1"/>
          </p:cNvSpPr>
          <p:nvPr>
            <p:ph type="sldNum" sz="quarter" idx="12"/>
          </p:nvPr>
        </p:nvSpPr>
        <p:spPr/>
        <p:txBody>
          <a:bodyPr/>
          <a:lstStyle/>
          <a:p>
            <a:fld id="{0E225444-6991-444D-8A1C-1BBB1E209468}" type="slidenum">
              <a:rPr lang="en-US" smtClean="0"/>
              <a:pPr/>
              <a:t>‹#›</a:t>
            </a:fld>
            <a:r>
              <a:rPr lang="en-US" dirty="0" smtClean="0"/>
              <a:t>/50</a:t>
            </a:r>
            <a:endParaRPr lang="en-US" dirty="0"/>
          </a:p>
        </p:txBody>
      </p:sp>
    </p:spTree>
    <p:extLst>
      <p:ext uri="{BB962C8B-B14F-4D97-AF65-F5344CB8AC3E}">
        <p14:creationId xmlns:p14="http://schemas.microsoft.com/office/powerpoint/2010/main" val="208903370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Carolina A. Bieri - University of Illinois at Urbana-Champaign</a:t>
            </a:r>
            <a:endParaRPr lang="en-US"/>
          </a:p>
        </p:txBody>
      </p:sp>
      <p:sp>
        <p:nvSpPr>
          <p:cNvPr id="7" name="Slide Number Placeholder 6"/>
          <p:cNvSpPr>
            <a:spLocks noGrp="1"/>
          </p:cNvSpPr>
          <p:nvPr>
            <p:ph type="sldNum" sz="quarter" idx="12"/>
          </p:nvPr>
        </p:nvSpPr>
        <p:spPr/>
        <p:txBody>
          <a:bodyPr/>
          <a:lstStyle/>
          <a:p>
            <a:fld id="{0E225444-6991-444D-8A1C-1BBB1E209468}" type="slidenum">
              <a:rPr lang="en-US" smtClean="0"/>
              <a:pPr/>
              <a:t>‹#›</a:t>
            </a:fld>
            <a:r>
              <a:rPr lang="en-US" dirty="0" smtClean="0"/>
              <a:t>/50</a:t>
            </a:r>
            <a:endParaRPr lang="en-US" dirty="0"/>
          </a:p>
        </p:txBody>
      </p:sp>
    </p:spTree>
    <p:extLst>
      <p:ext uri="{BB962C8B-B14F-4D97-AF65-F5344CB8AC3E}">
        <p14:creationId xmlns:p14="http://schemas.microsoft.com/office/powerpoint/2010/main" val="220470773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endParaRPr lang="en-US" dirty="0"/>
          </a:p>
        </p:txBody>
      </p:sp>
      <p:sp>
        <p:nvSpPr>
          <p:cNvPr id="5" name="Footer Placeholder 4"/>
          <p:cNvSpPr>
            <a:spLocks noGrp="1"/>
          </p:cNvSpPr>
          <p:nvPr>
            <p:ph type="ftr" sz="quarter" idx="3"/>
          </p:nvPr>
        </p:nvSpPr>
        <p:spPr>
          <a:xfrm>
            <a:off x="4038600" y="6356350"/>
            <a:ext cx="4441166" cy="365125"/>
          </a:xfrm>
          <a:prstGeom prst="rect">
            <a:avLst/>
          </a:prstGeom>
        </p:spPr>
        <p:txBody>
          <a:bodyPr vert="horz" lIns="91440" tIns="45720" rIns="91440" bIns="45720" rtlCol="0" anchor="ctr"/>
          <a:lstStyle>
            <a:lvl1pPr algn="ctr">
              <a:defRPr sz="1200" i="1">
                <a:solidFill>
                  <a:schemeClr val="tx1">
                    <a:tint val="75000"/>
                  </a:schemeClr>
                </a:solidFill>
                <a:latin typeface="Segoe UI" panose="020B0502040204020203" pitchFamily="34" charset="0"/>
                <a:cs typeface="Segoe UI" panose="020B0502040204020203" pitchFamily="34" charset="0"/>
              </a:defRPr>
            </a:lvl1pPr>
          </a:lstStyle>
          <a:p>
            <a:r>
              <a:rPr lang="en-US" dirty="0" smtClean="0"/>
              <a:t>Carolina A. Bieri - University of Illinois at Urbana-Champaign</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0E225444-6991-444D-8A1C-1BBB1E209468}" type="slidenum">
              <a:rPr lang="en-US" smtClean="0"/>
              <a:pPr/>
              <a:t>‹#›</a:t>
            </a:fld>
            <a:r>
              <a:rPr lang="en-US" dirty="0" smtClean="0"/>
              <a:t>/19</a:t>
            </a:r>
            <a:endParaRPr lang="en-US" dirty="0"/>
          </a:p>
        </p:txBody>
      </p:sp>
    </p:spTree>
    <p:extLst>
      <p:ext uri="{BB962C8B-B14F-4D97-AF65-F5344CB8AC3E}">
        <p14:creationId xmlns:p14="http://schemas.microsoft.com/office/powerpoint/2010/main" val="1781802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026" name="Picture 2" descr="Image result for south america satellit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0"/>
            <a:ext cx="4867097" cy="6858000"/>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4" name="Title 3"/>
          <p:cNvSpPr>
            <a:spLocks noGrp="1"/>
          </p:cNvSpPr>
          <p:nvPr>
            <p:ph type="ctrTitle"/>
          </p:nvPr>
        </p:nvSpPr>
        <p:spPr>
          <a:xfrm>
            <a:off x="4922031" y="-471976"/>
            <a:ext cx="7269969" cy="2598738"/>
          </a:xfrm>
        </p:spPr>
        <p:txBody>
          <a:bodyPr anchor="ctr">
            <a:noAutofit/>
          </a:bodyPr>
          <a:lstStyle/>
          <a:p>
            <a:r>
              <a:rPr lang="en-US" sz="3200" dirty="0" smtClean="0">
                <a:solidFill>
                  <a:schemeClr val="bg1"/>
                </a:solidFill>
                <a:latin typeface="Segoe UI" panose="020B0502040204020203" pitchFamily="34" charset="0"/>
                <a:cs typeface="Segoe UI" panose="020B0502040204020203" pitchFamily="34" charset="0"/>
              </a:rPr>
              <a:t>Impacts of large-scale soil moisture anomalies </a:t>
            </a:r>
            <a:r>
              <a:rPr lang="en-US" sz="3200" dirty="0">
                <a:solidFill>
                  <a:schemeClr val="bg1"/>
                </a:solidFill>
                <a:latin typeface="Segoe UI" panose="020B0502040204020203" pitchFamily="34" charset="0"/>
                <a:cs typeface="Segoe UI" panose="020B0502040204020203" pitchFamily="34" charset="0"/>
              </a:rPr>
              <a:t>o</a:t>
            </a:r>
            <a:r>
              <a:rPr lang="en-US" sz="3200" dirty="0" smtClean="0">
                <a:solidFill>
                  <a:schemeClr val="bg1"/>
                </a:solidFill>
                <a:latin typeface="Segoe UI" panose="020B0502040204020203" pitchFamily="34" charset="0"/>
                <a:cs typeface="Segoe UI" panose="020B0502040204020203" pitchFamily="34" charset="0"/>
              </a:rPr>
              <a:t>n regional </a:t>
            </a:r>
            <a:r>
              <a:rPr lang="en-US" sz="3200" dirty="0" err="1" smtClean="0">
                <a:solidFill>
                  <a:schemeClr val="bg1"/>
                </a:solidFill>
                <a:latin typeface="Segoe UI" panose="020B0502040204020203" pitchFamily="34" charset="0"/>
                <a:cs typeface="Segoe UI" panose="020B0502040204020203" pitchFamily="34" charset="0"/>
              </a:rPr>
              <a:t>hydroclimate</a:t>
            </a:r>
            <a:r>
              <a:rPr lang="en-US" sz="3200" dirty="0" smtClean="0">
                <a:solidFill>
                  <a:schemeClr val="bg1"/>
                </a:solidFill>
                <a:latin typeface="Segoe UI" panose="020B0502040204020203" pitchFamily="34" charset="0"/>
                <a:cs typeface="Segoe UI" panose="020B0502040204020203" pitchFamily="34" charset="0"/>
              </a:rPr>
              <a:t> in southeastern South America</a:t>
            </a:r>
            <a:endParaRPr lang="en-US" sz="3200" dirty="0">
              <a:solidFill>
                <a:schemeClr val="bg1"/>
              </a:solidFill>
              <a:latin typeface="Segoe UI" panose="020B0502040204020203" pitchFamily="34" charset="0"/>
              <a:cs typeface="Segoe UI" panose="020B0502040204020203" pitchFamily="34" charset="0"/>
            </a:endParaRPr>
          </a:p>
        </p:txBody>
      </p:sp>
      <p:sp>
        <p:nvSpPr>
          <p:cNvPr id="5" name="Subtitle 4"/>
          <p:cNvSpPr>
            <a:spLocks noGrp="1"/>
          </p:cNvSpPr>
          <p:nvPr>
            <p:ph type="subTitle" idx="1"/>
          </p:nvPr>
        </p:nvSpPr>
        <p:spPr>
          <a:xfrm>
            <a:off x="6062657" y="1776377"/>
            <a:ext cx="5379059" cy="3319729"/>
          </a:xfrm>
        </p:spPr>
        <p:txBody>
          <a:bodyPr>
            <a:normAutofit fontScale="92500" lnSpcReduction="20000"/>
          </a:bodyPr>
          <a:lstStyle/>
          <a:p>
            <a:r>
              <a:rPr lang="en-US" b="1" dirty="0" smtClean="0">
                <a:solidFill>
                  <a:schemeClr val="accent5">
                    <a:lumMod val="75000"/>
                  </a:schemeClr>
                </a:solidFill>
              </a:rPr>
              <a:t>Carolina A. </a:t>
            </a:r>
            <a:r>
              <a:rPr lang="en-US" b="1" dirty="0" smtClean="0">
                <a:solidFill>
                  <a:schemeClr val="accent5">
                    <a:lumMod val="75000"/>
                  </a:schemeClr>
                </a:solidFill>
              </a:rPr>
              <a:t>Bieri</a:t>
            </a:r>
          </a:p>
          <a:p>
            <a:r>
              <a:rPr lang="en-US" sz="1600" dirty="0">
                <a:solidFill>
                  <a:schemeClr val="accent5">
                    <a:lumMod val="75000"/>
                  </a:schemeClr>
                </a:solidFill>
              </a:rPr>
              <a:t>University of Illinois at Urbana-Champaign</a:t>
            </a:r>
          </a:p>
          <a:p>
            <a:r>
              <a:rPr lang="en-US" sz="1600" i="1" dirty="0">
                <a:solidFill>
                  <a:schemeClr val="accent5">
                    <a:lumMod val="75000"/>
                  </a:schemeClr>
                </a:solidFill>
              </a:rPr>
              <a:t>Urbana, </a:t>
            </a:r>
            <a:r>
              <a:rPr lang="en-US" sz="1600" i="1" dirty="0" smtClean="0">
                <a:solidFill>
                  <a:schemeClr val="accent5">
                    <a:lumMod val="75000"/>
                  </a:schemeClr>
                </a:solidFill>
              </a:rPr>
              <a:t>IL</a:t>
            </a:r>
            <a:endParaRPr lang="en-US" sz="1600" b="1" dirty="0" smtClean="0">
              <a:solidFill>
                <a:schemeClr val="accent5">
                  <a:lumMod val="75000"/>
                </a:schemeClr>
              </a:solidFill>
            </a:endParaRPr>
          </a:p>
          <a:p>
            <a:endParaRPr lang="en-US" sz="1800" b="1" dirty="0" smtClean="0">
              <a:solidFill>
                <a:schemeClr val="accent5">
                  <a:lumMod val="75000"/>
                </a:schemeClr>
              </a:solidFill>
            </a:endParaRPr>
          </a:p>
          <a:p>
            <a:r>
              <a:rPr lang="en-US" sz="1800" b="1" dirty="0" err="1" smtClean="0">
                <a:solidFill>
                  <a:schemeClr val="accent5">
                    <a:lumMod val="75000"/>
                  </a:schemeClr>
                </a:solidFill>
              </a:rPr>
              <a:t>Francina</a:t>
            </a:r>
            <a:r>
              <a:rPr lang="en-US" sz="1800" b="1" dirty="0" smtClean="0">
                <a:solidFill>
                  <a:schemeClr val="accent5">
                    <a:lumMod val="75000"/>
                  </a:schemeClr>
                </a:solidFill>
              </a:rPr>
              <a:t> Dominguez</a:t>
            </a:r>
          </a:p>
          <a:p>
            <a:r>
              <a:rPr lang="en-US" sz="1400" dirty="0" smtClean="0">
                <a:solidFill>
                  <a:schemeClr val="accent5">
                    <a:lumMod val="75000"/>
                  </a:schemeClr>
                </a:solidFill>
              </a:rPr>
              <a:t>University of Illinois at Urbana-Champaign</a:t>
            </a:r>
          </a:p>
          <a:p>
            <a:r>
              <a:rPr lang="en-US" sz="1400" i="1" dirty="0" smtClean="0">
                <a:solidFill>
                  <a:schemeClr val="accent5">
                    <a:lumMod val="75000"/>
                  </a:schemeClr>
                </a:solidFill>
              </a:rPr>
              <a:t>Urbana, IL</a:t>
            </a:r>
          </a:p>
          <a:p>
            <a:endParaRPr lang="en-US" sz="1800" dirty="0" smtClean="0">
              <a:solidFill>
                <a:schemeClr val="accent5">
                  <a:lumMod val="75000"/>
                </a:schemeClr>
              </a:solidFill>
            </a:endParaRPr>
          </a:p>
          <a:p>
            <a:r>
              <a:rPr lang="en-US" sz="1800" b="1" dirty="0" smtClean="0">
                <a:solidFill>
                  <a:schemeClr val="accent5">
                    <a:lumMod val="75000"/>
                  </a:schemeClr>
                </a:solidFill>
              </a:rPr>
              <a:t>David M. Lawrence </a:t>
            </a:r>
          </a:p>
          <a:p>
            <a:r>
              <a:rPr lang="en-US" sz="1400" dirty="0" smtClean="0">
                <a:solidFill>
                  <a:schemeClr val="accent5">
                    <a:lumMod val="75000"/>
                  </a:schemeClr>
                </a:solidFill>
              </a:rPr>
              <a:t>National Center for Atmospheric Research</a:t>
            </a:r>
          </a:p>
          <a:p>
            <a:r>
              <a:rPr lang="en-US" sz="1400" i="1" dirty="0" smtClean="0">
                <a:solidFill>
                  <a:schemeClr val="accent5">
                    <a:lumMod val="75000"/>
                  </a:schemeClr>
                </a:solidFill>
              </a:rPr>
              <a:t>Boulder, CO</a:t>
            </a:r>
          </a:p>
        </p:txBody>
      </p:sp>
      <p:sp>
        <p:nvSpPr>
          <p:cNvPr id="2" name="Rectangle 1"/>
          <p:cNvSpPr/>
          <p:nvPr/>
        </p:nvSpPr>
        <p:spPr>
          <a:xfrm rot="5400000">
            <a:off x="1391241" y="3230926"/>
            <a:ext cx="6858000" cy="396147"/>
          </a:xfrm>
          <a:prstGeom prst="rect">
            <a:avLst/>
          </a:prstGeom>
          <a:gradFill flip="none" rotWithShape="1">
            <a:gsLst>
              <a:gs pos="0">
                <a:srgbClr val="0D0D41"/>
              </a:gs>
              <a:gs pos="61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pitchFamily="34" charset="0"/>
              <a:ea typeface="+mn-ea"/>
              <a:cs typeface="+mn-cs"/>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10680" y="5632908"/>
            <a:ext cx="688849" cy="996698"/>
          </a:xfrm>
          <a:prstGeom prst="rect">
            <a:avLst/>
          </a:prstGeom>
        </p:spPr>
      </p:pic>
      <p:pic>
        <p:nvPicPr>
          <p:cNvPr id="8" name="Picture 2" descr="../../Desktop/Screen%20Shot%202017-12-08%20at%202.25.32%20P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3690" y="5866875"/>
            <a:ext cx="2169283" cy="5287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www.nsf.gov/images/logos/NSF_4-Color_bitmap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4303" y="5541491"/>
            <a:ext cx="1173399" cy="11795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783690" y="5111332"/>
            <a:ext cx="393309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AGU Fall</a:t>
            </a:r>
            <a:r>
              <a:rPr kumimoji="0" lang="en-US" sz="1400" b="0" i="0" u="none" strike="noStrike" kern="1200" cap="none" spc="0" normalizeH="0" noProof="0" dirty="0" smtClean="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 Meeting 2019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noProof="0" dirty="0" smtClean="0">
                <a:solidFill>
                  <a:srgbClr val="4472C4">
                    <a:lumMod val="75000"/>
                  </a:srgbClr>
                </a:solidFill>
                <a:latin typeface="Segoe UI" panose="020B0502040204020203" pitchFamily="34" charset="0"/>
                <a:cs typeface="Segoe UI" panose="020B0502040204020203" pitchFamily="34" charset="0"/>
              </a:rPr>
              <a:t>December 13, 2019</a:t>
            </a:r>
            <a:endParaRPr kumimoji="0" lang="en-US" sz="1400" b="0" i="0" u="none" strike="noStrike" kern="1200"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p:txBody>
      </p:sp>
      <p:pic>
        <p:nvPicPr>
          <p:cNvPr id="6" name="Picture 5"/>
          <p:cNvPicPr>
            <a:picLocks noChangeAspect="1"/>
          </p:cNvPicPr>
          <p:nvPr/>
        </p:nvPicPr>
        <p:blipFill>
          <a:blip r:embed="rId7"/>
          <a:stretch>
            <a:fillRect/>
          </a:stretch>
        </p:blipFill>
        <p:spPr>
          <a:xfrm>
            <a:off x="9343401" y="5696888"/>
            <a:ext cx="1476851" cy="868736"/>
          </a:xfrm>
          <a:prstGeom prst="rect">
            <a:avLst/>
          </a:prstGeom>
        </p:spPr>
      </p:pic>
      <p:cxnSp>
        <p:nvCxnSpPr>
          <p:cNvPr id="15" name="Straight Connector 14"/>
          <p:cNvCxnSpPr>
            <a:stCxn id="11" idx="1"/>
          </p:cNvCxnSpPr>
          <p:nvPr/>
        </p:nvCxnSpPr>
        <p:spPr>
          <a:xfrm flipH="1" flipV="1">
            <a:off x="2403453" y="4775200"/>
            <a:ext cx="527911" cy="801299"/>
          </a:xfrm>
          <a:prstGeom prst="line">
            <a:avLst/>
          </a:prstGeom>
          <a:ln w="31750">
            <a:solidFill>
              <a:schemeClr val="accent1">
                <a:lumMod val="60000"/>
                <a:lumOff val="40000"/>
                <a:alpha val="69000"/>
              </a:schemeClr>
            </a:solidFill>
            <a:tailEnd type="oval" w="lg" len="lg"/>
          </a:ln>
        </p:spPr>
        <p:style>
          <a:lnRef idx="1">
            <a:schemeClr val="accent4"/>
          </a:lnRef>
          <a:fillRef idx="0">
            <a:schemeClr val="accent4"/>
          </a:fillRef>
          <a:effectRef idx="0">
            <a:schemeClr val="accent4"/>
          </a:effectRef>
          <a:fontRef idx="minor">
            <a:schemeClr val="tx1"/>
          </a:fontRef>
        </p:style>
      </p:cxnSp>
      <p:pic>
        <p:nvPicPr>
          <p:cNvPr id="11" name="Picture 6" descr="Image result for buenos air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31364" y="5096585"/>
            <a:ext cx="1440490" cy="9598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19" name="Straight Connector 18"/>
          <p:cNvCxnSpPr>
            <a:stCxn id="12" idx="3"/>
          </p:cNvCxnSpPr>
          <p:nvPr/>
        </p:nvCxnSpPr>
        <p:spPr>
          <a:xfrm>
            <a:off x="1288984" y="3979859"/>
            <a:ext cx="816491" cy="622961"/>
          </a:xfrm>
          <a:prstGeom prst="line">
            <a:avLst/>
          </a:prstGeom>
          <a:ln w="31750">
            <a:solidFill>
              <a:schemeClr val="accent1">
                <a:lumMod val="60000"/>
                <a:lumOff val="40000"/>
                <a:alpha val="69000"/>
              </a:schemeClr>
            </a:solidFill>
            <a:tailEnd type="oval" w="lg" len="lg"/>
          </a:ln>
        </p:spPr>
        <p:style>
          <a:lnRef idx="1">
            <a:schemeClr val="accent4"/>
          </a:lnRef>
          <a:fillRef idx="0">
            <a:schemeClr val="accent4"/>
          </a:fillRef>
          <a:effectRef idx="0">
            <a:schemeClr val="accent4"/>
          </a:effectRef>
          <a:fontRef idx="minor">
            <a:schemeClr val="tx1"/>
          </a:fontRef>
        </p:style>
      </p:cxnSp>
      <p:pic>
        <p:nvPicPr>
          <p:cNvPr id="12" name="Picture 10" descr="Landscape in the Pampas at eye level. Brazi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447" y="3664431"/>
            <a:ext cx="1118537" cy="6308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Rectangle 12"/>
          <p:cNvSpPr/>
          <p:nvPr/>
        </p:nvSpPr>
        <p:spPr>
          <a:xfrm>
            <a:off x="40874" y="3325877"/>
            <a:ext cx="1377682" cy="33855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chemeClr val="bg1"/>
                </a:solidFill>
                <a:effectLst/>
                <a:uLnTx/>
                <a:uFillTx/>
                <a:latin typeface="Segoe UI" panose="020B0502040204020203" pitchFamily="34" charset="0"/>
                <a:cs typeface="Segoe UI" panose="020B0502040204020203" pitchFamily="34" charset="0"/>
              </a:rPr>
              <a:t>Agriculture</a:t>
            </a:r>
          </a:p>
        </p:txBody>
      </p:sp>
      <p:sp>
        <p:nvSpPr>
          <p:cNvPr id="14" name="Rectangle 13"/>
          <p:cNvSpPr/>
          <p:nvPr/>
        </p:nvSpPr>
        <p:spPr>
          <a:xfrm>
            <a:off x="2144850" y="4757552"/>
            <a:ext cx="3013518" cy="338554"/>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smtClean="0">
                <a:ln w="6350">
                  <a:noFill/>
                </a:ln>
                <a:solidFill>
                  <a:schemeClr val="bg1"/>
                </a:solidFill>
                <a:latin typeface="Segoe UI" panose="020B0502040204020203" pitchFamily="34" charset="0"/>
                <a:cs typeface="Segoe UI" panose="020B0502040204020203" pitchFamily="34" charset="0"/>
              </a:rPr>
              <a:t>Human</a:t>
            </a:r>
            <a:r>
              <a:rPr lang="en-US" sz="1600" b="1" noProof="0" dirty="0" smtClean="0">
                <a:ln w="6350">
                  <a:solidFill>
                    <a:schemeClr val="tx1">
                      <a:alpha val="79000"/>
                    </a:schemeClr>
                  </a:solidFill>
                </a:ln>
                <a:solidFill>
                  <a:schemeClr val="bg1"/>
                </a:solidFill>
                <a:latin typeface="Segoe UI" panose="020B0502040204020203" pitchFamily="34" charset="0"/>
                <a:cs typeface="Segoe UI" panose="020B0502040204020203" pitchFamily="34" charset="0"/>
              </a:rPr>
              <a:t> </a:t>
            </a:r>
            <a:r>
              <a:rPr lang="en-US" sz="1600" b="1" noProof="0" dirty="0" smtClean="0">
                <a:ln w="6350">
                  <a:noFill/>
                </a:ln>
                <a:solidFill>
                  <a:schemeClr val="bg1"/>
                </a:solidFill>
                <a:latin typeface="Segoe UI" panose="020B0502040204020203" pitchFamily="34" charset="0"/>
                <a:cs typeface="Segoe UI" panose="020B0502040204020203" pitchFamily="34" charset="0"/>
              </a:rPr>
              <a:t>populations</a:t>
            </a:r>
            <a:endParaRPr kumimoji="0" lang="en-US" sz="1600" b="1" i="0" u="none" strike="noStrike" kern="1200" cap="none" spc="0" normalizeH="0" baseline="0" noProof="0" dirty="0" smtClean="0">
              <a:ln w="6350">
                <a:noFill/>
              </a:ln>
              <a:solidFill>
                <a:schemeClr val="bg1"/>
              </a:solidFill>
              <a:effectLst/>
              <a:uLnTx/>
              <a:uFillTx/>
              <a:latin typeface="Segoe UI" panose="020B0502040204020203" pitchFamily="34" charset="0"/>
              <a:cs typeface="Segoe UI" panose="020B0502040204020203" pitchFamily="34" charset="0"/>
            </a:endParaRPr>
          </a:p>
        </p:txBody>
      </p:sp>
      <p:cxnSp>
        <p:nvCxnSpPr>
          <p:cNvPr id="43" name="Straight Connector 42"/>
          <p:cNvCxnSpPr/>
          <p:nvPr/>
        </p:nvCxnSpPr>
        <p:spPr>
          <a:xfrm flipH="1">
            <a:off x="2355788" y="3998919"/>
            <a:ext cx="1924113" cy="418404"/>
          </a:xfrm>
          <a:prstGeom prst="line">
            <a:avLst/>
          </a:prstGeom>
          <a:ln w="31750">
            <a:solidFill>
              <a:schemeClr val="accent1">
                <a:lumMod val="60000"/>
                <a:lumOff val="40000"/>
                <a:alpha val="69000"/>
              </a:schemeClr>
            </a:solidFill>
            <a:tailEnd type="oval" w="lg" len="lg"/>
          </a:ln>
        </p:spPr>
        <p:style>
          <a:lnRef idx="1">
            <a:schemeClr val="accent4"/>
          </a:lnRef>
          <a:fillRef idx="0">
            <a:schemeClr val="accent4"/>
          </a:fillRef>
          <a:effectRef idx="0">
            <a:schemeClr val="accent4"/>
          </a:effectRef>
          <a:fontRef idx="minor">
            <a:schemeClr val="tx1"/>
          </a:fontRef>
        </p:style>
      </p:cxnSp>
      <p:pic>
        <p:nvPicPr>
          <p:cNvPr id="41" name="Picture 2" descr="Image result for parana riv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57053" y="3664431"/>
            <a:ext cx="1326375" cy="8842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36" name="Rectangle 1035"/>
          <p:cNvSpPr/>
          <p:nvPr/>
        </p:nvSpPr>
        <p:spPr>
          <a:xfrm>
            <a:off x="4121345" y="3304969"/>
            <a:ext cx="1491499" cy="338554"/>
          </a:xfrm>
          <a:prstGeom prst="rect">
            <a:avLst/>
          </a:prstGeom>
        </p:spPr>
        <p:txBody>
          <a:bodyPr wrap="none">
            <a:spAutoFit/>
          </a:bodyPr>
          <a:lstStyle/>
          <a:p>
            <a:pPr lvl="0" algn="ctr">
              <a:defRPr/>
            </a:pPr>
            <a:r>
              <a:rPr lang="en-US" sz="1600" b="1" dirty="0" smtClean="0">
                <a:ln w="6350">
                  <a:noFill/>
                </a:ln>
                <a:solidFill>
                  <a:schemeClr val="bg1"/>
                </a:solidFill>
                <a:latin typeface="Segoe UI" panose="020B0502040204020203" pitchFamily="34" charset="0"/>
                <a:cs typeface="Segoe UI" panose="020B0502040204020203" pitchFamily="34" charset="0"/>
              </a:rPr>
              <a:t>River </a:t>
            </a:r>
            <a:r>
              <a:rPr lang="en-US" sz="1600" b="1" dirty="0" smtClean="0">
                <a:ln w="6350">
                  <a:noFill/>
                </a:ln>
                <a:solidFill>
                  <a:schemeClr val="bg1"/>
                </a:solidFill>
                <a:latin typeface="Segoe UI" panose="020B0502040204020203" pitchFamily="34" charset="0"/>
                <a:cs typeface="Segoe UI" panose="020B0502040204020203" pitchFamily="34" charset="0"/>
              </a:rPr>
              <a:t>systems</a:t>
            </a:r>
            <a:endParaRPr lang="en-US" sz="1600" b="1" dirty="0">
              <a:ln w="6350">
                <a:noFill/>
              </a:ln>
              <a:solidFill>
                <a:schemeClr val="bg1"/>
              </a:solidFill>
              <a:latin typeface="Segoe UI" panose="020B0502040204020203" pitchFamily="34" charset="0"/>
              <a:cs typeface="Segoe UI" panose="020B0502040204020203" pitchFamily="34" charset="0"/>
            </a:endParaRPr>
          </a:p>
        </p:txBody>
      </p:sp>
      <p:sp>
        <p:nvSpPr>
          <p:cNvPr id="21" name="TextBox 20"/>
          <p:cNvSpPr txBox="1"/>
          <p:nvPr/>
        </p:nvSpPr>
        <p:spPr>
          <a:xfrm>
            <a:off x="4121345" y="4291339"/>
            <a:ext cx="57308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chemeClr val="bg1">
                    <a:lumMod val="75000"/>
                  </a:schemeClr>
                </a:solidFill>
                <a:effectLst/>
                <a:uLnTx/>
                <a:uFillTx/>
                <a:latin typeface="Segoe UI" panose="020B0502040204020203" pitchFamily="34" charset="0"/>
                <a:cs typeface="Segoe UI" panose="020B0502040204020203" pitchFamily="34" charset="0"/>
              </a:rPr>
              <a:t>NASA</a:t>
            </a:r>
            <a:endParaRPr kumimoji="0" lang="en-US" sz="1000" b="0" i="0" u="none" strike="noStrike" kern="1200" cap="none" spc="0" normalizeH="0" baseline="0" noProof="0" dirty="0">
              <a:ln>
                <a:noFill/>
              </a:ln>
              <a:solidFill>
                <a:schemeClr val="bg1">
                  <a:lumMod val="75000"/>
                </a:schemeClr>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054103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50760" r="-526"/>
          <a:stretch/>
        </p:blipFill>
        <p:spPr>
          <a:xfrm>
            <a:off x="5052761" y="1053575"/>
            <a:ext cx="2290876" cy="2353370"/>
          </a:xfrm>
          <a:prstGeom prst="rect">
            <a:avLst/>
          </a:prstGeom>
        </p:spPr>
      </p:pic>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l="51008" r="-36"/>
          <a:stretch/>
        </p:blipFill>
        <p:spPr>
          <a:xfrm>
            <a:off x="2724624" y="1053575"/>
            <a:ext cx="2256806" cy="2353371"/>
          </a:xfrm>
          <a:prstGeom prst="rect">
            <a:avLst/>
          </a:prstGeom>
        </p:spPr>
      </p:pic>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l="51253" r="-32" b="3436"/>
          <a:stretch/>
        </p:blipFill>
        <p:spPr>
          <a:xfrm>
            <a:off x="446367" y="1053575"/>
            <a:ext cx="2245449" cy="2272519"/>
          </a:xfrm>
          <a:prstGeom prst="rect">
            <a:avLst/>
          </a:prstGeom>
        </p:spPr>
      </p:pic>
      <p:sp>
        <p:nvSpPr>
          <p:cNvPr id="11" name="TextBox 10"/>
          <p:cNvSpPr txBox="1"/>
          <p:nvPr/>
        </p:nvSpPr>
        <p:spPr>
          <a:xfrm>
            <a:off x="2837650" y="249537"/>
            <a:ext cx="1673913" cy="369332"/>
          </a:xfrm>
          <a:prstGeom prst="rect">
            <a:avLst/>
          </a:prstGeom>
          <a:noFill/>
          <a:ln w="1905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rPr>
              <a:t>EOF 2 – 8.60%</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endParaRPr>
          </a:p>
        </p:txBody>
      </p:sp>
      <p:sp>
        <p:nvSpPr>
          <p:cNvPr id="3" name="TextBox 2"/>
          <p:cNvSpPr txBox="1"/>
          <p:nvPr/>
        </p:nvSpPr>
        <p:spPr>
          <a:xfrm>
            <a:off x="7871626" y="561133"/>
            <a:ext cx="394699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Negative</a:t>
            </a:r>
            <a:r>
              <a:rPr kumimoji="0" lang="en-US" sz="1600" b="1"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relationship</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Anomalously </a:t>
            </a:r>
            <a:r>
              <a:rPr kumimoji="0" lang="en-US" sz="16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low </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(high) </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SM</a:t>
            </a:r>
            <a:r>
              <a:rPr kumimoji="0" lang="en-US" sz="1600" b="1" i="0" u="none" strike="noStrike" kern="1200" cap="none" spc="0" normalizeH="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co-located </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with </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anomalously</a:t>
            </a:r>
            <a:r>
              <a:rPr kumimoji="0" lang="en-US" sz="16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high</a:t>
            </a:r>
            <a:r>
              <a:rPr kumimoji="0" lang="en-US" sz="16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(low) precipitation in the following month</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 name="Oval 1"/>
          <p:cNvSpPr/>
          <p:nvPr/>
        </p:nvSpPr>
        <p:spPr>
          <a:xfrm>
            <a:off x="1031084" y="1738738"/>
            <a:ext cx="1108861" cy="9372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0" name="Oval 19"/>
          <p:cNvSpPr/>
          <p:nvPr/>
        </p:nvSpPr>
        <p:spPr>
          <a:xfrm>
            <a:off x="3375453" y="1721204"/>
            <a:ext cx="1108861" cy="9372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 name="Oval 20"/>
          <p:cNvSpPr/>
          <p:nvPr/>
        </p:nvSpPr>
        <p:spPr>
          <a:xfrm>
            <a:off x="5660569" y="1734201"/>
            <a:ext cx="1108861" cy="9372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353683" y="6400412"/>
            <a:ext cx="273336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Part I: Statistical </a:t>
            </a:r>
            <a:r>
              <a:rPr kumimoji="0" lang="en-US" sz="1200" b="0" i="1"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approach</a:t>
            </a:r>
            <a:endPar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22" name="Rectangle 21"/>
          <p:cNvSpPr/>
          <p:nvPr/>
        </p:nvSpPr>
        <p:spPr>
          <a:xfrm>
            <a:off x="6531155" y="-12982"/>
            <a:ext cx="554491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RESULTS OF EOF ANALYSIS </a:t>
            </a:r>
            <a:r>
              <a:rPr kumimoji="0" lang="en-US" sz="24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MERRA-2</a:t>
            </a:r>
            <a:endParaRPr kumimoji="0" lang="en-US" sz="24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pic>
        <p:nvPicPr>
          <p:cNvPr id="16" name="Picture 15"/>
          <p:cNvPicPr>
            <a:picLocks noChangeAspect="1"/>
          </p:cNvPicPr>
          <p:nvPr/>
        </p:nvPicPr>
        <p:blipFill rotWithShape="1">
          <a:blip r:embed="rId6"/>
          <a:srcRect t="47872"/>
          <a:stretch/>
        </p:blipFill>
        <p:spPr>
          <a:xfrm>
            <a:off x="419550" y="3714722"/>
            <a:ext cx="6866954" cy="1365838"/>
          </a:xfrm>
          <a:prstGeom prst="rect">
            <a:avLst/>
          </a:prstGeom>
        </p:spPr>
      </p:pic>
      <p:sp>
        <p:nvSpPr>
          <p:cNvPr id="17" name="Footer Placeholder 1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pic>
        <p:nvPicPr>
          <p:cNvPr id="31" name="Picture 30"/>
          <p:cNvPicPr>
            <a:picLocks noChangeAspect="1"/>
          </p:cNvPicPr>
          <p:nvPr/>
        </p:nvPicPr>
        <p:blipFill>
          <a:blip r:embed="rId7"/>
          <a:stretch>
            <a:fillRect/>
          </a:stretch>
        </p:blipFill>
        <p:spPr>
          <a:xfrm>
            <a:off x="7800451" y="2765859"/>
            <a:ext cx="3529195" cy="3324317"/>
          </a:xfrm>
          <a:prstGeom prst="rect">
            <a:avLst/>
          </a:prstGeom>
        </p:spPr>
      </p:pic>
      <p:sp>
        <p:nvSpPr>
          <p:cNvPr id="34" name="Rectangle 33"/>
          <p:cNvSpPr/>
          <p:nvPr/>
        </p:nvSpPr>
        <p:spPr>
          <a:xfrm>
            <a:off x="8647043" y="3306702"/>
            <a:ext cx="207025" cy="237848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834891" y="753684"/>
            <a:ext cx="251328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rPr>
              <a:t>Precipitation (1 mo. lag)</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endParaRPr>
          </a:p>
        </p:txBody>
      </p:sp>
      <p:sp>
        <p:nvSpPr>
          <p:cNvPr id="33" name="Rectangle 32"/>
          <p:cNvSpPr/>
          <p:nvPr/>
        </p:nvSpPr>
        <p:spPr>
          <a:xfrm>
            <a:off x="209118" y="747739"/>
            <a:ext cx="238140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rPr>
              <a:t>Soil moisture (No lag)</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endParaRPr>
          </a:p>
        </p:txBody>
      </p:sp>
      <p:sp>
        <p:nvSpPr>
          <p:cNvPr id="35" name="Rectangle 34"/>
          <p:cNvSpPr/>
          <p:nvPr/>
        </p:nvSpPr>
        <p:spPr>
          <a:xfrm>
            <a:off x="2558736" y="745871"/>
            <a:ext cx="233308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rPr>
              <a:t>Temperature (No lag)</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endParaRPr>
          </a:p>
        </p:txBody>
      </p:sp>
      <p:sp>
        <p:nvSpPr>
          <p:cNvPr id="5" name="Slide Number Placeholder 4"/>
          <p:cNvSpPr>
            <a:spLocks noGrp="1"/>
          </p:cNvSpPr>
          <p:nvPr>
            <p:ph type="sldNum" sz="quarter" idx="12"/>
          </p:nvPr>
        </p:nvSpPr>
        <p:spPr/>
        <p:txBody>
          <a:bodyPr/>
          <a:lstStyle/>
          <a:p>
            <a:fld id="{0E225444-6991-444D-8A1C-1BBB1E209468}" type="slidenum">
              <a:rPr lang="en-US" smtClean="0"/>
              <a:pPr/>
              <a:t>10</a:t>
            </a:fld>
            <a:r>
              <a:rPr lang="en-US" smtClean="0"/>
              <a:t>/19</a:t>
            </a:r>
            <a:endParaRPr lang="en-US" dirty="0"/>
          </a:p>
        </p:txBody>
      </p:sp>
    </p:spTree>
    <p:extLst>
      <p:ext uri="{BB962C8B-B14F-4D97-AF65-F5344CB8AC3E}">
        <p14:creationId xmlns:p14="http://schemas.microsoft.com/office/powerpoint/2010/main" val="40640060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87572" y="2323464"/>
            <a:ext cx="7938776" cy="757130"/>
          </a:xfrm>
          <a:prstGeom prst="rect">
            <a:avLst/>
          </a:prstGeom>
        </p:spPr>
        <p:txBody>
          <a:bodyPr wrap="non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48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Part II: Modeling approach</a:t>
            </a:r>
            <a:endParaRPr kumimoji="0" lang="en-US" sz="48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2" name="Footer Placeholder 11"/>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0E225444-6991-444D-8A1C-1BBB1E209468}" type="slidenum">
              <a:rPr lang="en-US" smtClean="0"/>
              <a:pPr/>
              <a:t>11</a:t>
            </a:fld>
            <a:r>
              <a:rPr lang="en-US" smtClean="0"/>
              <a:t>/19</a:t>
            </a:r>
            <a:endParaRPr lang="en-US" dirty="0"/>
          </a:p>
        </p:txBody>
      </p:sp>
    </p:spTree>
    <p:extLst>
      <p:ext uri="{BB962C8B-B14F-4D97-AF65-F5344CB8AC3E}">
        <p14:creationId xmlns:p14="http://schemas.microsoft.com/office/powerpoint/2010/main" val="3346817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6759369" y="4145724"/>
            <a:ext cx="2783840" cy="1001933"/>
          </a:xfrm>
          <a:prstGeom prst="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 name="Title 1"/>
          <p:cNvSpPr>
            <a:spLocks noGrp="1"/>
          </p:cNvSpPr>
          <p:nvPr>
            <p:ph type="title"/>
          </p:nvPr>
        </p:nvSpPr>
        <p:spPr>
          <a:xfrm>
            <a:off x="81940" y="-127542"/>
            <a:ext cx="12109476" cy="1325563"/>
          </a:xfrm>
        </p:spPr>
        <p:txBody>
          <a:bodyPr>
            <a:normAutofit/>
          </a:bodyPr>
          <a:lstStyle/>
          <a:p>
            <a:r>
              <a:rPr lang="en-US" sz="3200" dirty="0" smtClean="0"/>
              <a:t>How do we use CESM to </a:t>
            </a:r>
            <a:r>
              <a:rPr lang="en-US" sz="3200" dirty="0" smtClean="0">
                <a:solidFill>
                  <a:srgbClr val="0070C0"/>
                </a:solidFill>
              </a:rPr>
              <a:t>investigate </a:t>
            </a:r>
            <a:r>
              <a:rPr lang="en-US" sz="3200" dirty="0" smtClean="0"/>
              <a:t>the effect of large-scale SM anomalies on the atmosphere?</a:t>
            </a:r>
            <a:endParaRPr lang="en-US" sz="3200" dirty="0"/>
          </a:p>
        </p:txBody>
      </p:sp>
      <p:sp>
        <p:nvSpPr>
          <p:cNvPr id="21" name="Rectangle 20"/>
          <p:cNvSpPr/>
          <p:nvPr/>
        </p:nvSpPr>
        <p:spPr>
          <a:xfrm>
            <a:off x="2683904" y="4145724"/>
            <a:ext cx="2783840" cy="1001933"/>
          </a:xfrm>
          <a:prstGeom prst="rect">
            <a:avLst/>
          </a:prstGeom>
          <a:solidFill>
            <a:srgbClr val="92D050"/>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2" name="Rectangle 21"/>
          <p:cNvSpPr/>
          <p:nvPr/>
        </p:nvSpPr>
        <p:spPr>
          <a:xfrm>
            <a:off x="6759369" y="4145725"/>
            <a:ext cx="2783840" cy="1001932"/>
          </a:xfrm>
          <a:prstGeom prst="rect">
            <a:avLst/>
          </a:prstGeom>
          <a:gradFill flip="none" rotWithShape="1">
            <a:gsLst>
              <a:gs pos="0">
                <a:srgbClr val="92D050"/>
              </a:gs>
              <a:gs pos="100000">
                <a:srgbClr val="55370B"/>
              </a:gs>
            </a:gsLst>
            <a:lin ang="16200000" scaled="1"/>
            <a:tileRect/>
          </a:gra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9" name="TextBox 28"/>
          <p:cNvSpPr txBox="1"/>
          <p:nvPr/>
        </p:nvSpPr>
        <p:spPr>
          <a:xfrm>
            <a:off x="3005027" y="1265726"/>
            <a:ext cx="207264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CONTROL SIMULATION</a:t>
            </a:r>
            <a:endPar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0" name="Rectangle 29"/>
          <p:cNvSpPr/>
          <p:nvPr/>
        </p:nvSpPr>
        <p:spPr>
          <a:xfrm>
            <a:off x="7355627" y="1265726"/>
            <a:ext cx="1610277"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DRY SIMULATION</a:t>
            </a:r>
            <a:endPar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TextBox 30"/>
          <p:cNvSpPr txBox="1"/>
          <p:nvPr/>
        </p:nvSpPr>
        <p:spPr>
          <a:xfrm>
            <a:off x="2741203" y="3112733"/>
            <a:ext cx="248610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o change to intercepted precipitation</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2" name="Group 31"/>
          <p:cNvGrpSpPr/>
          <p:nvPr/>
        </p:nvGrpSpPr>
        <p:grpSpPr>
          <a:xfrm>
            <a:off x="2279919" y="2479526"/>
            <a:ext cx="1704338" cy="1152018"/>
            <a:chOff x="4157840" y="789436"/>
            <a:chExt cx="1704338" cy="1152018"/>
          </a:xfrm>
        </p:grpSpPr>
        <p:cxnSp>
          <p:nvCxnSpPr>
            <p:cNvPr id="33" name="Straight Connector 32"/>
            <p:cNvCxnSpPr/>
            <p:nvPr/>
          </p:nvCxnSpPr>
          <p:spPr>
            <a:xfrm>
              <a:off x="4469481" y="1250066"/>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53884" y="1219985"/>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089941" y="1250066"/>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333858" y="1209172"/>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Cloud 36"/>
            <p:cNvSpPr/>
            <p:nvPr/>
          </p:nvSpPr>
          <p:spPr>
            <a:xfrm>
              <a:off x="4157840" y="789436"/>
              <a:ext cx="1277153" cy="58494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4" name="TextBox 3"/>
          <p:cNvSpPr txBox="1"/>
          <p:nvPr/>
        </p:nvSpPr>
        <p:spPr>
          <a:xfrm>
            <a:off x="5323911" y="1105907"/>
            <a:ext cx="1594238" cy="463465"/>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Sept-Nov</a:t>
            </a:r>
            <a:endParaRPr kumimoji="0" lang="en-US" sz="2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Rectangle 5"/>
          <p:cNvSpPr/>
          <p:nvPr/>
        </p:nvSpPr>
        <p:spPr>
          <a:xfrm>
            <a:off x="6451037" y="3112734"/>
            <a:ext cx="341946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Intercepted precipitation set to </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zero</a:t>
            </a:r>
            <a:endPar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11" name="Straight Connector 10"/>
          <p:cNvCxnSpPr/>
          <p:nvPr/>
        </p:nvCxnSpPr>
        <p:spPr>
          <a:xfrm>
            <a:off x="6126686" y="1729952"/>
            <a:ext cx="0" cy="4404766"/>
          </a:xfrm>
          <a:prstGeom prst="line">
            <a:avLst/>
          </a:prstGeom>
          <a:ln w="28575"/>
        </p:spPr>
        <p:style>
          <a:lnRef idx="1">
            <a:schemeClr val="dk1"/>
          </a:lnRef>
          <a:fillRef idx="0">
            <a:schemeClr val="dk1"/>
          </a:fillRef>
          <a:effectRef idx="0">
            <a:schemeClr val="dk1"/>
          </a:effectRef>
          <a:fontRef idx="minor">
            <a:schemeClr val="tx1"/>
          </a:fontRef>
        </p:style>
      </p:cxnSp>
      <p:sp>
        <p:nvSpPr>
          <p:cNvPr id="45" name="Rectangle 44"/>
          <p:cNvSpPr/>
          <p:nvPr/>
        </p:nvSpPr>
        <p:spPr>
          <a:xfrm>
            <a:off x="353683" y="6400412"/>
            <a:ext cx="273336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Part </a:t>
            </a:r>
            <a:r>
              <a:rPr kumimoji="0" lang="en-US" sz="1200" b="0" i="1"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II: Modeling approach</a:t>
            </a:r>
            <a:endPar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grpSp>
        <p:nvGrpSpPr>
          <p:cNvPr id="46" name="Group 45"/>
          <p:cNvGrpSpPr/>
          <p:nvPr/>
        </p:nvGrpSpPr>
        <p:grpSpPr>
          <a:xfrm>
            <a:off x="6520172" y="2438163"/>
            <a:ext cx="1704338" cy="1152018"/>
            <a:chOff x="4157840" y="789436"/>
            <a:chExt cx="1704338" cy="1152018"/>
          </a:xfrm>
        </p:grpSpPr>
        <p:cxnSp>
          <p:nvCxnSpPr>
            <p:cNvPr id="47" name="Straight Connector 46"/>
            <p:cNvCxnSpPr/>
            <p:nvPr/>
          </p:nvCxnSpPr>
          <p:spPr>
            <a:xfrm>
              <a:off x="4469481" y="1250066"/>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753884" y="1219985"/>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9941" y="1250066"/>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333858" y="1209172"/>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7" name="Cloud 56"/>
            <p:cNvSpPr/>
            <p:nvPr/>
          </p:nvSpPr>
          <p:spPr>
            <a:xfrm>
              <a:off x="4157840" y="789436"/>
              <a:ext cx="1277153" cy="58494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6" name="TextBox 15"/>
          <p:cNvSpPr txBox="1"/>
          <p:nvPr/>
        </p:nvSpPr>
        <p:spPr>
          <a:xfrm>
            <a:off x="7355627" y="3871145"/>
            <a:ext cx="161027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No infiltration</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58" name="Group 57"/>
          <p:cNvGrpSpPr/>
          <p:nvPr/>
        </p:nvGrpSpPr>
        <p:grpSpPr>
          <a:xfrm>
            <a:off x="3883733" y="2466334"/>
            <a:ext cx="1704338" cy="1152018"/>
            <a:chOff x="4157840" y="789436"/>
            <a:chExt cx="1704338" cy="1152018"/>
          </a:xfrm>
        </p:grpSpPr>
        <p:cxnSp>
          <p:nvCxnSpPr>
            <p:cNvPr id="59" name="Straight Connector 58"/>
            <p:cNvCxnSpPr/>
            <p:nvPr/>
          </p:nvCxnSpPr>
          <p:spPr>
            <a:xfrm>
              <a:off x="4469481" y="1250066"/>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753884" y="1219985"/>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089941" y="1250066"/>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333858" y="1209172"/>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3" name="Cloud 62"/>
            <p:cNvSpPr/>
            <p:nvPr/>
          </p:nvSpPr>
          <p:spPr>
            <a:xfrm>
              <a:off x="4157840" y="789436"/>
              <a:ext cx="1277153" cy="58494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4" name="Group 63"/>
          <p:cNvGrpSpPr/>
          <p:nvPr/>
        </p:nvGrpSpPr>
        <p:grpSpPr>
          <a:xfrm>
            <a:off x="8052314" y="2394913"/>
            <a:ext cx="1704338" cy="1152018"/>
            <a:chOff x="4157840" y="789436"/>
            <a:chExt cx="1704338" cy="1152018"/>
          </a:xfrm>
        </p:grpSpPr>
        <p:cxnSp>
          <p:nvCxnSpPr>
            <p:cNvPr id="65" name="Straight Connector 64"/>
            <p:cNvCxnSpPr/>
            <p:nvPr/>
          </p:nvCxnSpPr>
          <p:spPr>
            <a:xfrm>
              <a:off x="4469481" y="1250066"/>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53884" y="1219985"/>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089941" y="1250066"/>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333858" y="1209172"/>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9" name="Cloud 68"/>
            <p:cNvSpPr/>
            <p:nvPr/>
          </p:nvSpPr>
          <p:spPr>
            <a:xfrm>
              <a:off x="4157840" y="789436"/>
              <a:ext cx="1277153" cy="58494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71" name="Footer Placeholder 7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6" name="TextBox 75"/>
          <p:cNvSpPr txBox="1"/>
          <p:nvPr/>
        </p:nvSpPr>
        <p:spPr>
          <a:xfrm>
            <a:off x="9329467" y="2157017"/>
            <a:ext cx="245613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No imposed changes to precipitation in ATM model</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78" name="Straight Connector 77"/>
          <p:cNvCxnSpPr/>
          <p:nvPr/>
        </p:nvCxnSpPr>
        <p:spPr>
          <a:xfrm>
            <a:off x="6768846" y="3932335"/>
            <a:ext cx="2774363" cy="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12"/>
          </p:nvPr>
        </p:nvSpPr>
        <p:spPr/>
        <p:txBody>
          <a:bodyPr/>
          <a:lstStyle/>
          <a:p>
            <a:fld id="{0E225444-6991-444D-8A1C-1BBB1E209468}" type="slidenum">
              <a:rPr lang="en-US" smtClean="0"/>
              <a:pPr/>
              <a:t>12</a:t>
            </a:fld>
            <a:r>
              <a:rPr lang="en-US" smtClean="0"/>
              <a:t>/19</a:t>
            </a:r>
            <a:endParaRPr lang="en-US" dirty="0"/>
          </a:p>
        </p:txBody>
      </p:sp>
      <p:sp>
        <p:nvSpPr>
          <p:cNvPr id="3" name="Rectangle 2"/>
          <p:cNvSpPr/>
          <p:nvPr/>
        </p:nvSpPr>
        <p:spPr>
          <a:xfrm>
            <a:off x="7309603" y="4399461"/>
            <a:ext cx="1702324" cy="369332"/>
          </a:xfrm>
          <a:prstGeom prst="rect">
            <a:avLst/>
          </a:prstGeom>
        </p:spPr>
        <p:txBody>
          <a:bodyPr wrap="none">
            <a:spAutoFit/>
          </a:bodyPr>
          <a:lstStyle/>
          <a:p>
            <a:pPr lvl="0" algn="ctr">
              <a:defRPr/>
            </a:pPr>
            <a:r>
              <a:rPr lang="en-US" dirty="0">
                <a:solidFill>
                  <a:prstClr val="black"/>
                </a:solidFill>
                <a:latin typeface="Segoe UI" panose="020B0502040204020203" pitchFamily="34" charset="0"/>
                <a:cs typeface="Segoe UI" panose="020B0502040204020203" pitchFamily="34" charset="0"/>
              </a:rPr>
              <a:t>Gradual drying</a:t>
            </a:r>
            <a:endParaRPr lang="en-US"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110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p:bldP spid="6" grpId="0"/>
      <p:bldP spid="16" grpId="0"/>
      <p:bldP spid="76"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0" y="-127542"/>
            <a:ext cx="12109476" cy="1325563"/>
          </a:xfrm>
        </p:spPr>
        <p:txBody>
          <a:bodyPr>
            <a:normAutofit/>
          </a:bodyPr>
          <a:lstStyle/>
          <a:p>
            <a:r>
              <a:rPr lang="en-US" sz="3200" dirty="0" smtClean="0"/>
              <a:t>How do we use CESM to </a:t>
            </a:r>
            <a:r>
              <a:rPr lang="en-US" sz="3200" dirty="0" smtClean="0">
                <a:solidFill>
                  <a:srgbClr val="0070C0"/>
                </a:solidFill>
              </a:rPr>
              <a:t>investigate </a:t>
            </a:r>
            <a:r>
              <a:rPr lang="en-US" sz="3200" dirty="0" smtClean="0"/>
              <a:t>the effect of large-scale SM anomalies on the atmosphere?</a:t>
            </a:r>
            <a:endParaRPr lang="en-US" sz="3200" dirty="0"/>
          </a:p>
        </p:txBody>
      </p:sp>
      <p:sp>
        <p:nvSpPr>
          <p:cNvPr id="45" name="Rectangle 44"/>
          <p:cNvSpPr/>
          <p:nvPr/>
        </p:nvSpPr>
        <p:spPr>
          <a:xfrm>
            <a:off x="353683" y="6400412"/>
            <a:ext cx="273336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Part </a:t>
            </a:r>
            <a:r>
              <a:rPr kumimoji="0" lang="en-US" sz="1200" b="0" i="1"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II: Modeling approach</a:t>
            </a:r>
            <a:endPar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71" name="Footer Placeholder 70"/>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82" name="TextBox 81"/>
          <p:cNvSpPr txBox="1"/>
          <p:nvPr/>
        </p:nvSpPr>
        <p:spPr>
          <a:xfrm>
            <a:off x="5459706" y="2573506"/>
            <a:ext cx="6040120" cy="1754326"/>
          </a:xfrm>
          <a:prstGeom prst="rect">
            <a:avLst/>
          </a:prstGeom>
          <a:solidFill>
            <a:schemeClr val="accent1"/>
          </a:solidFill>
          <a:ln>
            <a:solidFill>
              <a:schemeClr val="tx1"/>
            </a:solidFill>
          </a:ln>
        </p:spPr>
        <p:txBody>
          <a:bodyPr wrap="square" rtlCol="0">
            <a:spAutoFit/>
          </a:bodyPr>
          <a:lstStyle/>
          <a:p>
            <a:r>
              <a:rPr lang="en-US" dirty="0" smtClean="0">
                <a:latin typeface="Segoe UI" panose="020B0502040204020203" pitchFamily="34" charset="0"/>
                <a:cs typeface="Segoe UI" panose="020B0502040204020203" pitchFamily="34" charset="0"/>
              </a:rPr>
              <a:t>Other specifications:</a:t>
            </a:r>
          </a:p>
          <a:p>
            <a:pPr marL="285750" indent="-285750">
              <a:buFont typeface="Wingdings" panose="05000000000000000000" pitchFamily="2" charset="2"/>
              <a:buChar char="Ø"/>
            </a:pPr>
            <a:r>
              <a:rPr lang="en-US" b="1" dirty="0" smtClean="0">
                <a:latin typeface="Segoe UI" panose="020B0502040204020203" pitchFamily="34" charset="0"/>
                <a:cs typeface="Segoe UI" panose="020B0502040204020203" pitchFamily="34" charset="0"/>
              </a:rPr>
              <a:t>FHIST </a:t>
            </a:r>
            <a:r>
              <a:rPr lang="en-US" dirty="0" smtClean="0">
                <a:latin typeface="Segoe UI" panose="020B0502040204020203" pitchFamily="34" charset="0"/>
                <a:cs typeface="Segoe UI" panose="020B0502040204020203" pitchFamily="34" charset="0"/>
              </a:rPr>
              <a:t>component set – active </a:t>
            </a:r>
            <a:r>
              <a:rPr lang="en-US" b="1" dirty="0" smtClean="0">
                <a:latin typeface="Segoe UI" panose="020B0502040204020203" pitchFamily="34" charset="0"/>
                <a:cs typeface="Segoe UI" panose="020B0502040204020203" pitchFamily="34" charset="0"/>
              </a:rPr>
              <a:t>land</a:t>
            </a:r>
            <a:r>
              <a:rPr lang="en-US" dirty="0" smtClean="0">
                <a:latin typeface="Segoe UI" panose="020B0502040204020203" pitchFamily="34" charset="0"/>
                <a:cs typeface="Segoe UI" panose="020B0502040204020203" pitchFamily="34" charset="0"/>
              </a:rPr>
              <a:t> and </a:t>
            </a:r>
            <a:r>
              <a:rPr lang="en-US" b="1" dirty="0" smtClean="0">
                <a:latin typeface="Segoe UI" panose="020B0502040204020203" pitchFamily="34" charset="0"/>
                <a:cs typeface="Segoe UI" panose="020B0502040204020203" pitchFamily="34" charset="0"/>
              </a:rPr>
              <a:t>atmosphere</a:t>
            </a:r>
            <a:r>
              <a:rPr lang="en-US" dirty="0" smtClean="0">
                <a:latin typeface="Segoe UI" panose="020B0502040204020203" pitchFamily="34" charset="0"/>
                <a:cs typeface="Segoe UI" panose="020B0502040204020203" pitchFamily="34" charset="0"/>
              </a:rPr>
              <a:t> components </a:t>
            </a:r>
          </a:p>
          <a:p>
            <a:pPr marL="285750" indent="-285750">
              <a:buFont typeface="Wingdings" panose="05000000000000000000" pitchFamily="2" charset="2"/>
              <a:buChar char="Ø"/>
            </a:pPr>
            <a:r>
              <a:rPr lang="en-US" b="1" dirty="0" smtClean="0">
                <a:latin typeface="Segoe UI" panose="020B0502040204020203" pitchFamily="34" charset="0"/>
                <a:cs typeface="Segoe UI" panose="020B0502040204020203" pitchFamily="34" charset="0"/>
              </a:rPr>
              <a:t>Satellite phenology </a:t>
            </a:r>
            <a:r>
              <a:rPr lang="en-US" dirty="0" smtClean="0">
                <a:latin typeface="Segoe UI" panose="020B0502040204020203" pitchFamily="34" charset="0"/>
                <a:cs typeface="Segoe UI" panose="020B0502040204020203" pitchFamily="34" charset="0"/>
              </a:rPr>
              <a:t>used in land model</a:t>
            </a:r>
          </a:p>
          <a:p>
            <a:pPr marL="285750" indent="-285750">
              <a:buFont typeface="Wingdings" panose="05000000000000000000" pitchFamily="2" charset="2"/>
              <a:buChar char="Ø"/>
            </a:pPr>
            <a:r>
              <a:rPr lang="en-US" b="1" dirty="0" smtClean="0">
                <a:latin typeface="Segoe UI" panose="020B0502040204020203" pitchFamily="34" charset="0"/>
                <a:cs typeface="Segoe UI" panose="020B0502040204020203" pitchFamily="34" charset="0"/>
              </a:rPr>
              <a:t>0.9 x 1.25 degree </a:t>
            </a:r>
            <a:r>
              <a:rPr lang="en-US" dirty="0" smtClean="0">
                <a:latin typeface="Segoe UI" panose="020B0502040204020203" pitchFamily="34" charset="0"/>
                <a:cs typeface="Segoe UI" panose="020B0502040204020203" pitchFamily="34" charset="0"/>
              </a:rPr>
              <a:t>spatial resolution (f09_g17</a:t>
            </a:r>
            <a:r>
              <a:rPr lang="en-US" dirty="0" smtClean="0">
                <a:latin typeface="Segoe UI" panose="020B0502040204020203" pitchFamily="34" charset="0"/>
                <a:cs typeface="Segoe UI" panose="020B0502040204020203" pitchFamily="34" charset="0"/>
              </a:rPr>
              <a:t>)</a:t>
            </a:r>
          </a:p>
          <a:p>
            <a:pPr marL="285750" indent="-285750">
              <a:buFont typeface="Wingdings" panose="05000000000000000000" pitchFamily="2" charset="2"/>
              <a:buChar char="Ø"/>
            </a:pPr>
            <a:r>
              <a:rPr lang="en-US" b="1" dirty="0" smtClean="0">
                <a:latin typeface="Segoe UI" panose="020B0502040204020203" pitchFamily="34" charset="0"/>
                <a:cs typeface="Segoe UI" panose="020B0502040204020203" pitchFamily="34" charset="0"/>
              </a:rPr>
              <a:t>25 year </a:t>
            </a:r>
            <a:r>
              <a:rPr lang="en-US" dirty="0" smtClean="0">
                <a:latin typeface="Segoe UI" panose="020B0502040204020203" pitchFamily="34" charset="0"/>
                <a:cs typeface="Segoe UI" panose="020B0502040204020203" pitchFamily="34" charset="0"/>
              </a:rPr>
              <a:t>simulations</a:t>
            </a:r>
            <a:endParaRPr lang="en-US" dirty="0" smtClean="0">
              <a:latin typeface="Segoe UI" panose="020B0502040204020203" pitchFamily="34" charset="0"/>
              <a:cs typeface="Segoe UI" panose="020B0502040204020203" pitchFamily="34" charset="0"/>
            </a:endParaRPr>
          </a:p>
        </p:txBody>
      </p:sp>
      <p:pic>
        <p:nvPicPr>
          <p:cNvPr id="83" name="Picture 12" descr="Image result for atmosphere model gr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21" y="1831370"/>
            <a:ext cx="3619500" cy="36004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0E225444-6991-444D-8A1C-1BBB1E209468}" type="slidenum">
              <a:rPr lang="en-US" smtClean="0"/>
              <a:pPr/>
              <a:t>13</a:t>
            </a:fld>
            <a:r>
              <a:rPr lang="en-US" smtClean="0"/>
              <a:t>/19</a:t>
            </a:r>
            <a:endParaRPr lang="en-US" dirty="0"/>
          </a:p>
        </p:txBody>
      </p:sp>
    </p:spTree>
    <p:extLst>
      <p:ext uri="{BB962C8B-B14F-4D97-AF65-F5344CB8AC3E}">
        <p14:creationId xmlns:p14="http://schemas.microsoft.com/office/powerpoint/2010/main" val="32616917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6503" y="1036356"/>
            <a:ext cx="2832772" cy="2832772"/>
          </a:xfrm>
          <a:prstGeom prst="rect">
            <a:avLst/>
          </a:prstGeom>
        </p:spPr>
      </p:pic>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6637" y="1017334"/>
            <a:ext cx="2864747" cy="2864747"/>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2299" y="3769360"/>
            <a:ext cx="2908051" cy="2908051"/>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0493" y="1036356"/>
            <a:ext cx="2845725" cy="2845725"/>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2160" y="3752048"/>
            <a:ext cx="2910236" cy="2910236"/>
          </a:xfrm>
          <a:prstGeom prst="rect">
            <a:avLst/>
          </a:prstGeom>
        </p:spPr>
      </p:pic>
      <p:sp>
        <p:nvSpPr>
          <p:cNvPr id="9" name="Rectangle 8"/>
          <p:cNvSpPr/>
          <p:nvPr/>
        </p:nvSpPr>
        <p:spPr>
          <a:xfrm>
            <a:off x="3790386" y="3680303"/>
            <a:ext cx="170450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Latent heat flux</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Rectangle 13"/>
          <p:cNvSpPr/>
          <p:nvPr/>
        </p:nvSpPr>
        <p:spPr>
          <a:xfrm>
            <a:off x="2268733" y="949793"/>
            <a:ext cx="145180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Soil moisture</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 name="Rectangle 14"/>
          <p:cNvSpPr/>
          <p:nvPr/>
        </p:nvSpPr>
        <p:spPr>
          <a:xfrm>
            <a:off x="8351387" y="960001"/>
            <a:ext cx="221477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2-meter temperature</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Rectangle 23"/>
          <p:cNvSpPr/>
          <p:nvPr/>
        </p:nvSpPr>
        <p:spPr>
          <a:xfrm>
            <a:off x="353683" y="6400412"/>
            <a:ext cx="273336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Part </a:t>
            </a:r>
            <a:r>
              <a:rPr kumimoji="0" lang="en-US" sz="1200" b="0" i="1"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II: Modeling approach</a:t>
            </a:r>
            <a:endPar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30" name="Rectangle 29"/>
          <p:cNvSpPr/>
          <p:nvPr/>
        </p:nvSpPr>
        <p:spPr>
          <a:xfrm>
            <a:off x="3766224" y="38239"/>
            <a:ext cx="498591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RESULTS OF </a:t>
            </a:r>
            <a:r>
              <a:rPr kumimoji="0" lang="en-US" sz="24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CESM SIMULATIONS</a:t>
            </a:r>
            <a:endParaRPr kumimoji="0" lang="en-US" sz="24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7036911" y="3665484"/>
            <a:ext cx="147585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Precipitation </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2" name="Rectangle 21"/>
          <p:cNvSpPr/>
          <p:nvPr/>
        </p:nvSpPr>
        <p:spPr>
          <a:xfrm>
            <a:off x="5318120" y="949792"/>
            <a:ext cx="188808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Sensible </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heat flux</a:t>
            </a:r>
          </a:p>
        </p:txBody>
      </p:sp>
      <p:sp>
        <p:nvSpPr>
          <p:cNvPr id="33" name="Footer Placeholder 3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25" name="TextBox 24"/>
          <p:cNvSpPr txBox="1"/>
          <p:nvPr/>
        </p:nvSpPr>
        <p:spPr>
          <a:xfrm>
            <a:off x="3813397" y="510506"/>
            <a:ext cx="4891570" cy="400110"/>
          </a:xfrm>
          <a:prstGeom prst="rect">
            <a:avLst/>
          </a:prstGeom>
          <a:noFill/>
          <a:ln>
            <a:solidFill>
              <a:schemeClr val="tx1">
                <a:lumMod val="95000"/>
                <a:lumOff val="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DRY</a:t>
            </a:r>
            <a:r>
              <a:rPr kumimoji="0" lang="en-US" sz="20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minus </a:t>
            </a:r>
            <a:r>
              <a:rPr kumimoji="0" lang="en-US" sz="20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CONTROL </a:t>
            </a:r>
            <a:r>
              <a:rPr kumimoji="0" lang="en-US" sz="20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(MODEL) NOV</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 name="TextBox 1"/>
          <p:cNvSpPr txBox="1"/>
          <p:nvPr/>
        </p:nvSpPr>
        <p:spPr>
          <a:xfrm>
            <a:off x="2201736" y="1344133"/>
            <a:ext cx="1536077" cy="369332"/>
          </a:xfrm>
          <a:prstGeom prst="rect">
            <a:avLst/>
          </a:prstGeom>
          <a:noFill/>
        </p:spPr>
        <p:txBody>
          <a:bodyPr wrap="square" rtlCol="0">
            <a:spAutoFit/>
          </a:bodyPr>
          <a:lstStyle/>
          <a:p>
            <a:pPr algn="ctr"/>
            <a:r>
              <a:rPr lang="en-US" b="1" dirty="0" smtClean="0">
                <a:ln w="3175">
                  <a:solidFill>
                    <a:schemeClr val="dk1">
                      <a:alpha val="75000"/>
                    </a:schemeClr>
                  </a:solidFill>
                </a:ln>
                <a:solidFill>
                  <a:srgbClr val="0070C0"/>
                </a:solidFill>
                <a:latin typeface="Segoe UI" panose="020B0502040204020203" pitchFamily="34" charset="0"/>
                <a:cs typeface="Segoe UI" panose="020B0502040204020203" pitchFamily="34" charset="0"/>
              </a:rPr>
              <a:t>Decrease</a:t>
            </a:r>
            <a:endParaRPr lang="en-US" b="1" dirty="0">
              <a:ln w="3175">
                <a:solidFill>
                  <a:schemeClr val="dk1">
                    <a:alpha val="75000"/>
                  </a:schemeClr>
                </a:solidFill>
              </a:ln>
              <a:solidFill>
                <a:srgbClr val="0070C0"/>
              </a:solidFill>
              <a:latin typeface="Segoe UI" panose="020B0502040204020203" pitchFamily="34" charset="0"/>
              <a:cs typeface="Segoe UI" panose="020B0502040204020203" pitchFamily="34" charset="0"/>
            </a:endParaRPr>
          </a:p>
        </p:txBody>
      </p:sp>
      <p:sp>
        <p:nvSpPr>
          <p:cNvPr id="3" name="Rectangle 2"/>
          <p:cNvSpPr/>
          <p:nvPr/>
        </p:nvSpPr>
        <p:spPr>
          <a:xfrm>
            <a:off x="5722465" y="1337983"/>
            <a:ext cx="1073435" cy="369332"/>
          </a:xfrm>
          <a:prstGeom prst="rect">
            <a:avLst/>
          </a:prstGeom>
        </p:spPr>
        <p:txBody>
          <a:bodyPr wrap="none">
            <a:spAutoFit/>
          </a:bodyPr>
          <a:lstStyle/>
          <a:p>
            <a:pPr algn="ctr"/>
            <a:r>
              <a:rPr lang="en-US" b="1" dirty="0" smtClean="0">
                <a:ln w="3175">
                  <a:solidFill>
                    <a:schemeClr val="dk1">
                      <a:alpha val="75000"/>
                    </a:schemeClr>
                  </a:solidFill>
                </a:ln>
                <a:solidFill>
                  <a:srgbClr val="FF0000"/>
                </a:solidFill>
                <a:latin typeface="Segoe UI" panose="020B0502040204020203" pitchFamily="34" charset="0"/>
                <a:cs typeface="Segoe UI" panose="020B0502040204020203" pitchFamily="34" charset="0"/>
              </a:rPr>
              <a:t>Increase</a:t>
            </a:r>
            <a:endParaRPr lang="en-US" b="1" dirty="0">
              <a:ln w="3175">
                <a:solidFill>
                  <a:schemeClr val="dk1">
                    <a:alpha val="75000"/>
                  </a:schemeClr>
                </a:solidFill>
              </a:ln>
              <a:solidFill>
                <a:srgbClr val="FF0000"/>
              </a:solidFill>
              <a:latin typeface="Segoe UI" panose="020B0502040204020203" pitchFamily="34" charset="0"/>
              <a:cs typeface="Segoe UI" panose="020B0502040204020203" pitchFamily="34" charset="0"/>
            </a:endParaRPr>
          </a:p>
        </p:txBody>
      </p:sp>
      <p:sp>
        <p:nvSpPr>
          <p:cNvPr id="26" name="Rectangle 25"/>
          <p:cNvSpPr/>
          <p:nvPr/>
        </p:nvSpPr>
        <p:spPr>
          <a:xfrm>
            <a:off x="8922056" y="1337983"/>
            <a:ext cx="1073435" cy="369332"/>
          </a:xfrm>
          <a:prstGeom prst="rect">
            <a:avLst/>
          </a:prstGeom>
        </p:spPr>
        <p:txBody>
          <a:bodyPr wrap="none">
            <a:spAutoFit/>
          </a:bodyPr>
          <a:lstStyle/>
          <a:p>
            <a:pPr algn="ctr"/>
            <a:r>
              <a:rPr lang="en-US" b="1" dirty="0" smtClean="0">
                <a:ln w="3175">
                  <a:solidFill>
                    <a:schemeClr val="dk1">
                      <a:alpha val="75000"/>
                    </a:schemeClr>
                  </a:solidFill>
                </a:ln>
                <a:solidFill>
                  <a:srgbClr val="FF0000"/>
                </a:solidFill>
                <a:latin typeface="Segoe UI" panose="020B0502040204020203" pitchFamily="34" charset="0"/>
                <a:cs typeface="Segoe UI" panose="020B0502040204020203" pitchFamily="34" charset="0"/>
              </a:rPr>
              <a:t>Increase</a:t>
            </a:r>
            <a:endParaRPr lang="en-US" b="1" dirty="0">
              <a:ln w="3175">
                <a:solidFill>
                  <a:schemeClr val="dk1">
                    <a:alpha val="75000"/>
                  </a:schemeClr>
                </a:solidFill>
              </a:ln>
              <a:solidFill>
                <a:srgbClr val="FF0000"/>
              </a:solidFill>
              <a:latin typeface="Segoe UI" panose="020B0502040204020203" pitchFamily="34" charset="0"/>
              <a:cs typeface="Segoe UI" panose="020B0502040204020203" pitchFamily="34" charset="0"/>
            </a:endParaRPr>
          </a:p>
        </p:txBody>
      </p:sp>
      <p:cxnSp>
        <p:nvCxnSpPr>
          <p:cNvPr id="5" name="Straight Arrow Connector 4"/>
          <p:cNvCxnSpPr/>
          <p:nvPr/>
        </p:nvCxnSpPr>
        <p:spPr>
          <a:xfrm>
            <a:off x="4038600" y="2143760"/>
            <a:ext cx="111252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7254917" y="2143760"/>
            <a:ext cx="111252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3826821" y="4094647"/>
            <a:ext cx="1536077" cy="369332"/>
          </a:xfrm>
          <a:prstGeom prst="rect">
            <a:avLst/>
          </a:prstGeom>
          <a:noFill/>
        </p:spPr>
        <p:txBody>
          <a:bodyPr wrap="square" rtlCol="0">
            <a:spAutoFit/>
          </a:bodyPr>
          <a:lstStyle/>
          <a:p>
            <a:pPr algn="ctr"/>
            <a:r>
              <a:rPr lang="en-US" b="1" dirty="0" smtClean="0">
                <a:ln w="3175">
                  <a:solidFill>
                    <a:schemeClr val="dk1">
                      <a:alpha val="75000"/>
                    </a:schemeClr>
                  </a:solidFill>
                </a:ln>
                <a:solidFill>
                  <a:srgbClr val="0070C0"/>
                </a:solidFill>
                <a:latin typeface="Segoe UI" panose="020B0502040204020203" pitchFamily="34" charset="0"/>
                <a:cs typeface="Segoe UI" panose="020B0502040204020203" pitchFamily="34" charset="0"/>
              </a:rPr>
              <a:t>Decrease</a:t>
            </a:r>
            <a:endParaRPr lang="en-US" b="1" dirty="0">
              <a:ln w="3175">
                <a:solidFill>
                  <a:schemeClr val="dk1">
                    <a:alpha val="75000"/>
                  </a:schemeClr>
                </a:solidFill>
              </a:ln>
              <a:solidFill>
                <a:srgbClr val="0070C0"/>
              </a:solidFill>
              <a:latin typeface="Segoe UI" panose="020B0502040204020203" pitchFamily="34" charset="0"/>
              <a:cs typeface="Segoe UI" panose="020B0502040204020203" pitchFamily="34" charset="0"/>
            </a:endParaRPr>
          </a:p>
        </p:txBody>
      </p:sp>
      <p:sp>
        <p:nvSpPr>
          <p:cNvPr id="29" name="TextBox 28"/>
          <p:cNvSpPr txBox="1"/>
          <p:nvPr/>
        </p:nvSpPr>
        <p:spPr>
          <a:xfrm>
            <a:off x="6966684" y="4094647"/>
            <a:ext cx="1536077" cy="369332"/>
          </a:xfrm>
          <a:prstGeom prst="rect">
            <a:avLst/>
          </a:prstGeom>
          <a:noFill/>
        </p:spPr>
        <p:txBody>
          <a:bodyPr wrap="square" rtlCol="0">
            <a:spAutoFit/>
          </a:bodyPr>
          <a:lstStyle/>
          <a:p>
            <a:pPr algn="ctr"/>
            <a:r>
              <a:rPr lang="en-US" b="1" dirty="0" smtClean="0">
                <a:ln w="3175">
                  <a:solidFill>
                    <a:schemeClr val="dk1">
                      <a:alpha val="75000"/>
                    </a:schemeClr>
                  </a:solidFill>
                </a:ln>
                <a:solidFill>
                  <a:srgbClr val="0070C0"/>
                </a:solidFill>
                <a:latin typeface="Segoe UI" panose="020B0502040204020203" pitchFamily="34" charset="0"/>
                <a:cs typeface="Segoe UI" panose="020B0502040204020203" pitchFamily="34" charset="0"/>
              </a:rPr>
              <a:t>Decrease</a:t>
            </a:r>
            <a:endParaRPr lang="en-US" b="1" dirty="0">
              <a:ln w="3175">
                <a:solidFill>
                  <a:schemeClr val="dk1">
                    <a:alpha val="75000"/>
                  </a:schemeClr>
                </a:solidFill>
              </a:ln>
              <a:solidFill>
                <a:srgbClr val="0070C0"/>
              </a:solidFill>
              <a:latin typeface="Segoe UI" panose="020B0502040204020203" pitchFamily="34" charset="0"/>
              <a:cs typeface="Segoe UI" panose="020B0502040204020203" pitchFamily="34" charset="0"/>
            </a:endParaRPr>
          </a:p>
        </p:txBody>
      </p:sp>
      <p:cxnSp>
        <p:nvCxnSpPr>
          <p:cNvPr id="34" name="Straight Arrow Connector 33"/>
          <p:cNvCxnSpPr/>
          <p:nvPr/>
        </p:nvCxnSpPr>
        <p:spPr>
          <a:xfrm>
            <a:off x="3087051" y="3660149"/>
            <a:ext cx="475299" cy="3587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8" name="Slide Number Placeholder 7"/>
          <p:cNvSpPr>
            <a:spLocks noGrp="1"/>
          </p:cNvSpPr>
          <p:nvPr>
            <p:ph type="sldNum" sz="quarter" idx="12"/>
          </p:nvPr>
        </p:nvSpPr>
        <p:spPr/>
        <p:txBody>
          <a:bodyPr/>
          <a:lstStyle/>
          <a:p>
            <a:fld id="{0E225444-6991-444D-8A1C-1BBB1E209468}" type="slidenum">
              <a:rPr lang="en-US" smtClean="0"/>
              <a:pPr/>
              <a:t>14</a:t>
            </a:fld>
            <a:r>
              <a:rPr lang="en-US" smtClean="0"/>
              <a:t>/19</a:t>
            </a:r>
            <a:endParaRPr lang="en-US" dirty="0"/>
          </a:p>
        </p:txBody>
      </p:sp>
      <p:sp>
        <p:nvSpPr>
          <p:cNvPr id="41" name="TextBox 40"/>
          <p:cNvSpPr txBox="1"/>
          <p:nvPr/>
        </p:nvSpPr>
        <p:spPr>
          <a:xfrm>
            <a:off x="9458773" y="4279313"/>
            <a:ext cx="1938130" cy="1200329"/>
          </a:xfrm>
          <a:prstGeom prst="rect">
            <a:avLst/>
          </a:prstGeom>
          <a:noFill/>
          <a:ln>
            <a:solidFill>
              <a:schemeClr val="tx1"/>
            </a:solidFill>
          </a:ln>
        </p:spPr>
        <p:txBody>
          <a:bodyPr wrap="square" rtlCol="0">
            <a:spAutoFit/>
          </a:bodyPr>
          <a:lstStyle/>
          <a:p>
            <a:pPr algn="ctr"/>
            <a:r>
              <a:rPr lang="en-US" dirty="0" smtClean="0">
                <a:latin typeface="Segoe UI" panose="020B0502040204020203" pitchFamily="34" charset="0"/>
                <a:cs typeface="Segoe UI" panose="020B0502040204020203" pitchFamily="34" charset="0"/>
              </a:rPr>
              <a:t>Point at which SM anomalies are maximized in the model</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0382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P spid="19" grpId="0"/>
      <p:bldP spid="22" grpId="0"/>
      <p:bldP spid="2" grpId="0"/>
      <p:bldP spid="3" grpId="0"/>
      <p:bldP spid="26" grpId="0"/>
      <p:bldP spid="28" grpId="0"/>
      <p:bldP spid="29" grpId="0"/>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8703" y="1940172"/>
            <a:ext cx="4460240" cy="4460240"/>
          </a:xfrm>
          <a:prstGeom prst="rect">
            <a:avLst/>
          </a:prstGeom>
        </p:spPr>
      </p:pic>
      <p:sp>
        <p:nvSpPr>
          <p:cNvPr id="18" name="Rectangle 17"/>
          <p:cNvSpPr/>
          <p:nvPr/>
        </p:nvSpPr>
        <p:spPr>
          <a:xfrm>
            <a:off x="86622" y="-31296"/>
            <a:ext cx="11991222" cy="1077218"/>
          </a:xfrm>
          <a:prstGeom prst="rect">
            <a:avLst/>
          </a:prstGeom>
        </p:spPr>
        <p:txBody>
          <a:bodyPr wrap="square">
            <a:spAutoFit/>
          </a:bodyPr>
          <a:lstStyle/>
          <a:p>
            <a:r>
              <a:rPr lang="en-US" sz="3200" dirty="0" smtClean="0">
                <a:solidFill>
                  <a:prstClr val="black"/>
                </a:solidFill>
                <a:latin typeface="Segoe UI" panose="020B0502040204020203" pitchFamily="34" charset="0"/>
                <a:ea typeface="+mj-ea"/>
                <a:cs typeface="Segoe UI" panose="020B0502040204020203" pitchFamily="34" charset="0"/>
              </a:rPr>
              <a:t>We also see changes in regional circulation, most likely a </a:t>
            </a:r>
            <a:r>
              <a:rPr lang="en-US" sz="3200" dirty="0" smtClean="0">
                <a:solidFill>
                  <a:srgbClr val="0070C0"/>
                </a:solidFill>
                <a:latin typeface="Segoe UI" panose="020B0502040204020203" pitchFamily="34" charset="0"/>
                <a:ea typeface="+mj-ea"/>
                <a:cs typeface="Segoe UI" panose="020B0502040204020203" pitchFamily="34" charset="0"/>
              </a:rPr>
              <a:t>thermal low</a:t>
            </a:r>
            <a:r>
              <a:rPr lang="en-US" sz="3200" dirty="0" smtClean="0">
                <a:solidFill>
                  <a:prstClr val="black"/>
                </a:solidFill>
                <a:latin typeface="Segoe UI" panose="020B0502040204020203" pitchFamily="34" charset="0"/>
                <a:ea typeface="+mj-ea"/>
                <a:cs typeface="Segoe UI" panose="020B0502040204020203" pitchFamily="34" charset="0"/>
              </a:rPr>
              <a:t>. </a:t>
            </a:r>
            <a:endParaRPr lang="en-US" sz="3200" dirty="0"/>
          </a:p>
        </p:txBody>
      </p:sp>
      <p:sp>
        <p:nvSpPr>
          <p:cNvPr id="24" name="Rectangle 23"/>
          <p:cNvSpPr/>
          <p:nvPr/>
        </p:nvSpPr>
        <p:spPr>
          <a:xfrm>
            <a:off x="353683" y="6400412"/>
            <a:ext cx="2733368" cy="276999"/>
          </a:xfrm>
          <a:prstGeom prst="rect">
            <a:avLst/>
          </a:prstGeom>
        </p:spPr>
        <p:txBody>
          <a:bodyPr wrap="square">
            <a:spAutoFit/>
          </a:bodyPr>
          <a:lstStyle/>
          <a:p>
            <a:pPr algn="ctr"/>
            <a:r>
              <a:rPr lang="en-US" sz="1200" i="1" dirty="0">
                <a:solidFill>
                  <a:schemeClr val="bg1">
                    <a:lumMod val="50000"/>
                  </a:schemeClr>
                </a:solidFill>
                <a:latin typeface="Segoe UI" panose="020B0502040204020203" pitchFamily="34" charset="0"/>
                <a:cs typeface="Segoe UI" panose="020B0502040204020203" pitchFamily="34" charset="0"/>
              </a:rPr>
              <a:t>Part </a:t>
            </a:r>
            <a:r>
              <a:rPr lang="en-US" sz="1200" i="1" dirty="0" smtClean="0">
                <a:solidFill>
                  <a:schemeClr val="bg1">
                    <a:lumMod val="50000"/>
                  </a:schemeClr>
                </a:solidFill>
                <a:latin typeface="Segoe UI" panose="020B0502040204020203" pitchFamily="34" charset="0"/>
                <a:cs typeface="Segoe UI" panose="020B0502040204020203" pitchFamily="34" charset="0"/>
              </a:rPr>
              <a:t>II: Modeling approach</a:t>
            </a:r>
            <a:endParaRPr lang="en-US" sz="1200" i="1" dirty="0">
              <a:solidFill>
                <a:schemeClr val="bg1">
                  <a:lumMod val="50000"/>
                </a:schemeClr>
              </a:solidFill>
              <a:latin typeface="Segoe UI" panose="020B0502040204020203" pitchFamily="34" charset="0"/>
              <a:cs typeface="Segoe UI" panose="020B0502040204020203" pitchFamily="34" charset="0"/>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8401" y="2498232"/>
            <a:ext cx="2944570" cy="2944570"/>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2458" y="2477515"/>
            <a:ext cx="2997471" cy="2997471"/>
          </a:xfrm>
          <a:prstGeom prst="rect">
            <a:avLst/>
          </a:prstGeom>
        </p:spPr>
      </p:pic>
      <p:sp>
        <p:nvSpPr>
          <p:cNvPr id="27" name="Rectangle 26"/>
          <p:cNvSpPr/>
          <p:nvPr/>
        </p:nvSpPr>
        <p:spPr>
          <a:xfrm>
            <a:off x="1774157" y="2417921"/>
            <a:ext cx="1451809" cy="338554"/>
          </a:xfrm>
          <a:prstGeom prst="rect">
            <a:avLst/>
          </a:prstGeom>
        </p:spPr>
        <p:txBody>
          <a:bodyPr wrap="none">
            <a:spAutoFit/>
          </a:bodyPr>
          <a:lstStyle/>
          <a:p>
            <a:pPr lvl="0" algn="ctr"/>
            <a:r>
              <a:rPr lang="en-US" sz="1600" b="1" dirty="0">
                <a:solidFill>
                  <a:prstClr val="black"/>
                </a:solidFill>
                <a:latin typeface="Segoe UI" panose="020B0502040204020203" pitchFamily="34" charset="0"/>
                <a:cs typeface="Segoe UI" panose="020B0502040204020203" pitchFamily="34" charset="0"/>
              </a:rPr>
              <a:t>S</a:t>
            </a:r>
            <a:r>
              <a:rPr lang="en-US" sz="1600" b="1" dirty="0" smtClean="0">
                <a:solidFill>
                  <a:prstClr val="black"/>
                </a:solidFill>
                <a:latin typeface="Segoe UI" panose="020B0502040204020203" pitchFamily="34" charset="0"/>
                <a:cs typeface="Segoe UI" panose="020B0502040204020203" pitchFamily="34" charset="0"/>
              </a:rPr>
              <a:t>oil moisture</a:t>
            </a:r>
            <a:endParaRPr lang="en-US" sz="1600" b="1" dirty="0">
              <a:solidFill>
                <a:prstClr val="black"/>
              </a:solidFill>
              <a:latin typeface="Segoe UI" panose="020B0502040204020203" pitchFamily="34" charset="0"/>
              <a:cs typeface="Segoe UI" panose="020B0502040204020203" pitchFamily="34" charset="0"/>
            </a:endParaRPr>
          </a:p>
        </p:txBody>
      </p:sp>
      <p:sp>
        <p:nvSpPr>
          <p:cNvPr id="28" name="Rectangle 27"/>
          <p:cNvSpPr/>
          <p:nvPr/>
        </p:nvSpPr>
        <p:spPr>
          <a:xfrm>
            <a:off x="4262865" y="2402533"/>
            <a:ext cx="2214773" cy="338554"/>
          </a:xfrm>
          <a:prstGeom prst="rect">
            <a:avLst/>
          </a:prstGeom>
        </p:spPr>
        <p:txBody>
          <a:bodyPr wrap="none">
            <a:spAutoFit/>
          </a:bodyPr>
          <a:lstStyle/>
          <a:p>
            <a:pPr lvl="0" algn="ctr"/>
            <a:r>
              <a:rPr lang="en-US" sz="1600" b="1" dirty="0" smtClean="0">
                <a:solidFill>
                  <a:prstClr val="black"/>
                </a:solidFill>
                <a:latin typeface="Segoe UI" panose="020B0502040204020203" pitchFamily="34" charset="0"/>
                <a:cs typeface="Segoe UI" panose="020B0502040204020203" pitchFamily="34" charset="0"/>
              </a:rPr>
              <a:t>2-meter temperature</a:t>
            </a:r>
            <a:endParaRPr lang="en-US" sz="1600" b="1" dirty="0">
              <a:solidFill>
                <a:prstClr val="black"/>
              </a:solidFill>
              <a:latin typeface="Segoe UI" panose="020B0502040204020203" pitchFamily="34" charset="0"/>
              <a:cs typeface="Segoe UI" panose="020B0502040204020203" pitchFamily="34" charset="0"/>
            </a:endParaRPr>
          </a:p>
        </p:txBody>
      </p:sp>
      <p:sp>
        <p:nvSpPr>
          <p:cNvPr id="30" name="Rectangle 29"/>
          <p:cNvSpPr/>
          <p:nvPr/>
        </p:nvSpPr>
        <p:spPr>
          <a:xfrm>
            <a:off x="7163448" y="1843547"/>
            <a:ext cx="3912418" cy="338554"/>
          </a:xfrm>
          <a:prstGeom prst="rect">
            <a:avLst/>
          </a:prstGeom>
        </p:spPr>
        <p:txBody>
          <a:bodyPr wrap="none">
            <a:spAutoFit/>
          </a:bodyPr>
          <a:lstStyle/>
          <a:p>
            <a:pPr lvl="0" algn="ctr"/>
            <a:r>
              <a:rPr lang="en-US" sz="1600" b="1" dirty="0" smtClean="0">
                <a:solidFill>
                  <a:prstClr val="black"/>
                </a:solidFill>
                <a:latin typeface="Segoe UI" panose="020B0502040204020203" pitchFamily="34" charset="0"/>
                <a:cs typeface="Segoe UI" panose="020B0502040204020203" pitchFamily="34" charset="0"/>
              </a:rPr>
              <a:t>850 </a:t>
            </a:r>
            <a:r>
              <a:rPr lang="en-US" sz="1600" b="1" dirty="0" err="1" smtClean="0">
                <a:solidFill>
                  <a:prstClr val="black"/>
                </a:solidFill>
                <a:latin typeface="Segoe UI" panose="020B0502040204020203" pitchFamily="34" charset="0"/>
                <a:cs typeface="Segoe UI" panose="020B0502040204020203" pitchFamily="34" charset="0"/>
              </a:rPr>
              <a:t>mb</a:t>
            </a:r>
            <a:r>
              <a:rPr lang="en-US" sz="1600" b="1" dirty="0" smtClean="0">
                <a:solidFill>
                  <a:prstClr val="black"/>
                </a:solidFill>
                <a:latin typeface="Segoe UI" panose="020B0502040204020203" pitchFamily="34" charset="0"/>
                <a:cs typeface="Segoe UI" panose="020B0502040204020203" pitchFamily="34" charset="0"/>
              </a:rPr>
              <a:t> geopotential height and winds</a:t>
            </a:r>
            <a:endParaRPr lang="en-US" sz="1600" b="1" dirty="0">
              <a:solidFill>
                <a:prstClr val="black"/>
              </a:solidFill>
              <a:latin typeface="Segoe UI" panose="020B0502040204020203" pitchFamily="34" charset="0"/>
              <a:cs typeface="Segoe UI" panose="020B0502040204020203" pitchFamily="34" charset="0"/>
            </a:endParaRPr>
          </a:p>
        </p:txBody>
      </p:sp>
      <p:sp>
        <p:nvSpPr>
          <p:cNvPr id="35" name="Footer Placeholder 34"/>
          <p:cNvSpPr>
            <a:spLocks noGrp="1"/>
          </p:cNvSpPr>
          <p:nvPr>
            <p:ph type="ftr" sz="quarter" idx="11"/>
          </p:nvPr>
        </p:nvSpPr>
        <p:spPr/>
        <p:txBody>
          <a:bodyPr/>
          <a:lstStyle/>
          <a:p>
            <a:r>
              <a:rPr lang="en-US" smtClean="0"/>
              <a:t>Carolina A. Bieri - University of Illinois at Urbana-Champaign</a:t>
            </a:r>
            <a:endParaRPr lang="en-US" dirty="0"/>
          </a:p>
        </p:txBody>
      </p:sp>
      <p:sp>
        <p:nvSpPr>
          <p:cNvPr id="39" name="Arc 31"/>
          <p:cNvSpPr/>
          <p:nvPr/>
        </p:nvSpPr>
        <p:spPr>
          <a:xfrm rot="10238042">
            <a:off x="8876463" y="4141090"/>
            <a:ext cx="898735" cy="806737"/>
          </a:xfrm>
          <a:custGeom>
            <a:avLst/>
            <a:gdLst>
              <a:gd name="connsiteX0" fmla="*/ 457200 w 914400"/>
              <a:gd name="connsiteY0" fmla="*/ 0 h 914400"/>
              <a:gd name="connsiteX1" fmla="*/ 914400 w 914400"/>
              <a:gd name="connsiteY1" fmla="*/ 457200 h 914400"/>
              <a:gd name="connsiteX2" fmla="*/ 457200 w 914400"/>
              <a:gd name="connsiteY2" fmla="*/ 457200 h 914400"/>
              <a:gd name="connsiteX3" fmla="*/ 457200 w 914400"/>
              <a:gd name="connsiteY3" fmla="*/ 0 h 914400"/>
              <a:gd name="connsiteX0" fmla="*/ 457200 w 914400"/>
              <a:gd name="connsiteY0" fmla="*/ 0 h 914400"/>
              <a:gd name="connsiteX1" fmla="*/ 914400 w 914400"/>
              <a:gd name="connsiteY1" fmla="*/ 457200 h 914400"/>
              <a:gd name="connsiteX0" fmla="*/ 383722 w 840922"/>
              <a:gd name="connsiteY0" fmla="*/ 0 h 806737"/>
              <a:gd name="connsiteX1" fmla="*/ 840922 w 840922"/>
              <a:gd name="connsiteY1" fmla="*/ 457200 h 806737"/>
              <a:gd name="connsiteX2" fmla="*/ 0 w 840922"/>
              <a:gd name="connsiteY2" fmla="*/ 806737 h 806737"/>
              <a:gd name="connsiteX3" fmla="*/ 383722 w 840922"/>
              <a:gd name="connsiteY3" fmla="*/ 0 h 806737"/>
              <a:gd name="connsiteX0" fmla="*/ 383722 w 840922"/>
              <a:gd name="connsiteY0" fmla="*/ 0 h 806737"/>
              <a:gd name="connsiteX1" fmla="*/ 840922 w 840922"/>
              <a:gd name="connsiteY1" fmla="*/ 457200 h 806737"/>
              <a:gd name="connsiteX0" fmla="*/ 446786 w 903986"/>
              <a:gd name="connsiteY0" fmla="*/ 109519 h 916256"/>
              <a:gd name="connsiteX1" fmla="*/ 903986 w 903986"/>
              <a:gd name="connsiteY1" fmla="*/ 566719 h 916256"/>
              <a:gd name="connsiteX2" fmla="*/ 63064 w 903986"/>
              <a:gd name="connsiteY2" fmla="*/ 916256 h 916256"/>
              <a:gd name="connsiteX3" fmla="*/ 446786 w 903986"/>
              <a:gd name="connsiteY3" fmla="*/ 109519 h 916256"/>
              <a:gd name="connsiteX0" fmla="*/ 0 w 903986"/>
              <a:gd name="connsiteY0" fmla="*/ 0 h 916256"/>
              <a:gd name="connsiteX1" fmla="*/ 903986 w 903986"/>
              <a:gd name="connsiteY1" fmla="*/ 566719 h 916256"/>
              <a:gd name="connsiteX0" fmla="*/ 446786 w 1012612"/>
              <a:gd name="connsiteY0" fmla="*/ 109519 h 916256"/>
              <a:gd name="connsiteX1" fmla="*/ 903986 w 1012612"/>
              <a:gd name="connsiteY1" fmla="*/ 566719 h 916256"/>
              <a:gd name="connsiteX2" fmla="*/ 63064 w 1012612"/>
              <a:gd name="connsiteY2" fmla="*/ 916256 h 916256"/>
              <a:gd name="connsiteX3" fmla="*/ 446786 w 1012612"/>
              <a:gd name="connsiteY3" fmla="*/ 109519 h 916256"/>
              <a:gd name="connsiteX0" fmla="*/ 0 w 1012612"/>
              <a:gd name="connsiteY0" fmla="*/ 0 h 916256"/>
              <a:gd name="connsiteX1" fmla="*/ 1012612 w 1012612"/>
              <a:gd name="connsiteY1" fmla="*/ 755074 h 916256"/>
              <a:gd name="connsiteX0" fmla="*/ 441535 w 1007361"/>
              <a:gd name="connsiteY0" fmla="*/ 0 h 806737"/>
              <a:gd name="connsiteX1" fmla="*/ 898735 w 1007361"/>
              <a:gd name="connsiteY1" fmla="*/ 457200 h 806737"/>
              <a:gd name="connsiteX2" fmla="*/ 57813 w 1007361"/>
              <a:gd name="connsiteY2" fmla="*/ 806737 h 806737"/>
              <a:gd name="connsiteX3" fmla="*/ 441535 w 1007361"/>
              <a:gd name="connsiteY3" fmla="*/ 0 h 806737"/>
              <a:gd name="connsiteX0" fmla="*/ 0 w 1007361"/>
              <a:gd name="connsiteY0" fmla="*/ 85842 h 806737"/>
              <a:gd name="connsiteX1" fmla="*/ 1007361 w 1007361"/>
              <a:gd name="connsiteY1" fmla="*/ 645555 h 806737"/>
              <a:gd name="connsiteX0" fmla="*/ 441535 w 898735"/>
              <a:gd name="connsiteY0" fmla="*/ 0 h 806737"/>
              <a:gd name="connsiteX1" fmla="*/ 898735 w 898735"/>
              <a:gd name="connsiteY1" fmla="*/ 457200 h 806737"/>
              <a:gd name="connsiteX2" fmla="*/ 57813 w 898735"/>
              <a:gd name="connsiteY2" fmla="*/ 806737 h 806737"/>
              <a:gd name="connsiteX3" fmla="*/ 441535 w 898735"/>
              <a:gd name="connsiteY3" fmla="*/ 0 h 806737"/>
              <a:gd name="connsiteX0" fmla="*/ 0 w 898735"/>
              <a:gd name="connsiteY0" fmla="*/ 85842 h 806737"/>
              <a:gd name="connsiteX1" fmla="*/ 839265 w 898735"/>
              <a:gd name="connsiteY1" fmla="*/ 605856 h 806737"/>
            </a:gdLst>
            <a:ahLst/>
            <a:cxnLst>
              <a:cxn ang="0">
                <a:pos x="connsiteX0" y="connsiteY0"/>
              </a:cxn>
              <a:cxn ang="0">
                <a:pos x="connsiteX1" y="connsiteY1"/>
              </a:cxn>
            </a:cxnLst>
            <a:rect l="l" t="t" r="r" b="b"/>
            <a:pathLst>
              <a:path w="898735" h="806737" stroke="0" extrusionOk="0">
                <a:moveTo>
                  <a:pt x="441535" y="0"/>
                </a:moveTo>
                <a:cubicBezTo>
                  <a:pt x="694040" y="0"/>
                  <a:pt x="898735" y="204695"/>
                  <a:pt x="898735" y="457200"/>
                </a:cubicBezTo>
                <a:lnTo>
                  <a:pt x="57813" y="806737"/>
                </a:lnTo>
                <a:cubicBezTo>
                  <a:pt x="57813" y="654337"/>
                  <a:pt x="441535" y="152400"/>
                  <a:pt x="441535" y="0"/>
                </a:cubicBezTo>
                <a:close/>
              </a:path>
              <a:path w="898735" h="806737" fill="none">
                <a:moveTo>
                  <a:pt x="0" y="85842"/>
                </a:moveTo>
                <a:cubicBezTo>
                  <a:pt x="252505" y="85842"/>
                  <a:pt x="839265" y="353351"/>
                  <a:pt x="839265" y="605856"/>
                </a:cubicBezTo>
              </a:path>
            </a:pathLst>
          </a:custGeom>
          <a:ln w="76200">
            <a:solidFill>
              <a:schemeClr val="tx1">
                <a:lumMod val="95000"/>
                <a:lumOff val="5000"/>
              </a:schemeClr>
            </a:solidFill>
            <a:headEnd type="none" w="med" len="med"/>
            <a:tailEnd type="triangl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0" name="Arc 31"/>
          <p:cNvSpPr/>
          <p:nvPr/>
        </p:nvSpPr>
        <p:spPr>
          <a:xfrm rot="16512867" flipH="1">
            <a:off x="9112829" y="2652608"/>
            <a:ext cx="898735" cy="806737"/>
          </a:xfrm>
          <a:custGeom>
            <a:avLst/>
            <a:gdLst>
              <a:gd name="connsiteX0" fmla="*/ 457200 w 914400"/>
              <a:gd name="connsiteY0" fmla="*/ 0 h 914400"/>
              <a:gd name="connsiteX1" fmla="*/ 914400 w 914400"/>
              <a:gd name="connsiteY1" fmla="*/ 457200 h 914400"/>
              <a:gd name="connsiteX2" fmla="*/ 457200 w 914400"/>
              <a:gd name="connsiteY2" fmla="*/ 457200 h 914400"/>
              <a:gd name="connsiteX3" fmla="*/ 457200 w 914400"/>
              <a:gd name="connsiteY3" fmla="*/ 0 h 914400"/>
              <a:gd name="connsiteX0" fmla="*/ 457200 w 914400"/>
              <a:gd name="connsiteY0" fmla="*/ 0 h 914400"/>
              <a:gd name="connsiteX1" fmla="*/ 914400 w 914400"/>
              <a:gd name="connsiteY1" fmla="*/ 457200 h 914400"/>
              <a:gd name="connsiteX0" fmla="*/ 383722 w 840922"/>
              <a:gd name="connsiteY0" fmla="*/ 0 h 806737"/>
              <a:gd name="connsiteX1" fmla="*/ 840922 w 840922"/>
              <a:gd name="connsiteY1" fmla="*/ 457200 h 806737"/>
              <a:gd name="connsiteX2" fmla="*/ 0 w 840922"/>
              <a:gd name="connsiteY2" fmla="*/ 806737 h 806737"/>
              <a:gd name="connsiteX3" fmla="*/ 383722 w 840922"/>
              <a:gd name="connsiteY3" fmla="*/ 0 h 806737"/>
              <a:gd name="connsiteX0" fmla="*/ 383722 w 840922"/>
              <a:gd name="connsiteY0" fmla="*/ 0 h 806737"/>
              <a:gd name="connsiteX1" fmla="*/ 840922 w 840922"/>
              <a:gd name="connsiteY1" fmla="*/ 457200 h 806737"/>
              <a:gd name="connsiteX0" fmla="*/ 446786 w 903986"/>
              <a:gd name="connsiteY0" fmla="*/ 109519 h 916256"/>
              <a:gd name="connsiteX1" fmla="*/ 903986 w 903986"/>
              <a:gd name="connsiteY1" fmla="*/ 566719 h 916256"/>
              <a:gd name="connsiteX2" fmla="*/ 63064 w 903986"/>
              <a:gd name="connsiteY2" fmla="*/ 916256 h 916256"/>
              <a:gd name="connsiteX3" fmla="*/ 446786 w 903986"/>
              <a:gd name="connsiteY3" fmla="*/ 109519 h 916256"/>
              <a:gd name="connsiteX0" fmla="*/ 0 w 903986"/>
              <a:gd name="connsiteY0" fmla="*/ 0 h 916256"/>
              <a:gd name="connsiteX1" fmla="*/ 903986 w 903986"/>
              <a:gd name="connsiteY1" fmla="*/ 566719 h 916256"/>
              <a:gd name="connsiteX0" fmla="*/ 446786 w 1012612"/>
              <a:gd name="connsiteY0" fmla="*/ 109519 h 916256"/>
              <a:gd name="connsiteX1" fmla="*/ 903986 w 1012612"/>
              <a:gd name="connsiteY1" fmla="*/ 566719 h 916256"/>
              <a:gd name="connsiteX2" fmla="*/ 63064 w 1012612"/>
              <a:gd name="connsiteY2" fmla="*/ 916256 h 916256"/>
              <a:gd name="connsiteX3" fmla="*/ 446786 w 1012612"/>
              <a:gd name="connsiteY3" fmla="*/ 109519 h 916256"/>
              <a:gd name="connsiteX0" fmla="*/ 0 w 1012612"/>
              <a:gd name="connsiteY0" fmla="*/ 0 h 916256"/>
              <a:gd name="connsiteX1" fmla="*/ 1012612 w 1012612"/>
              <a:gd name="connsiteY1" fmla="*/ 755074 h 916256"/>
              <a:gd name="connsiteX0" fmla="*/ 441535 w 1007361"/>
              <a:gd name="connsiteY0" fmla="*/ 0 h 806737"/>
              <a:gd name="connsiteX1" fmla="*/ 898735 w 1007361"/>
              <a:gd name="connsiteY1" fmla="*/ 457200 h 806737"/>
              <a:gd name="connsiteX2" fmla="*/ 57813 w 1007361"/>
              <a:gd name="connsiteY2" fmla="*/ 806737 h 806737"/>
              <a:gd name="connsiteX3" fmla="*/ 441535 w 1007361"/>
              <a:gd name="connsiteY3" fmla="*/ 0 h 806737"/>
              <a:gd name="connsiteX0" fmla="*/ 0 w 1007361"/>
              <a:gd name="connsiteY0" fmla="*/ 85842 h 806737"/>
              <a:gd name="connsiteX1" fmla="*/ 1007361 w 1007361"/>
              <a:gd name="connsiteY1" fmla="*/ 645555 h 806737"/>
              <a:gd name="connsiteX0" fmla="*/ 441535 w 898735"/>
              <a:gd name="connsiteY0" fmla="*/ 0 h 806737"/>
              <a:gd name="connsiteX1" fmla="*/ 898735 w 898735"/>
              <a:gd name="connsiteY1" fmla="*/ 457200 h 806737"/>
              <a:gd name="connsiteX2" fmla="*/ 57813 w 898735"/>
              <a:gd name="connsiteY2" fmla="*/ 806737 h 806737"/>
              <a:gd name="connsiteX3" fmla="*/ 441535 w 898735"/>
              <a:gd name="connsiteY3" fmla="*/ 0 h 806737"/>
              <a:gd name="connsiteX0" fmla="*/ 0 w 898735"/>
              <a:gd name="connsiteY0" fmla="*/ 85842 h 806737"/>
              <a:gd name="connsiteX1" fmla="*/ 839265 w 898735"/>
              <a:gd name="connsiteY1" fmla="*/ 605856 h 806737"/>
            </a:gdLst>
            <a:ahLst/>
            <a:cxnLst>
              <a:cxn ang="0">
                <a:pos x="connsiteX0" y="connsiteY0"/>
              </a:cxn>
              <a:cxn ang="0">
                <a:pos x="connsiteX1" y="connsiteY1"/>
              </a:cxn>
            </a:cxnLst>
            <a:rect l="l" t="t" r="r" b="b"/>
            <a:pathLst>
              <a:path w="898735" h="806737" stroke="0" extrusionOk="0">
                <a:moveTo>
                  <a:pt x="441535" y="0"/>
                </a:moveTo>
                <a:cubicBezTo>
                  <a:pt x="694040" y="0"/>
                  <a:pt x="898735" y="204695"/>
                  <a:pt x="898735" y="457200"/>
                </a:cubicBezTo>
                <a:lnTo>
                  <a:pt x="57813" y="806737"/>
                </a:lnTo>
                <a:cubicBezTo>
                  <a:pt x="57813" y="654337"/>
                  <a:pt x="441535" y="152400"/>
                  <a:pt x="441535" y="0"/>
                </a:cubicBezTo>
                <a:close/>
              </a:path>
              <a:path w="898735" h="806737" fill="none">
                <a:moveTo>
                  <a:pt x="0" y="85842"/>
                </a:moveTo>
                <a:cubicBezTo>
                  <a:pt x="252505" y="85842"/>
                  <a:pt x="839265" y="353351"/>
                  <a:pt x="839265" y="605856"/>
                </a:cubicBezTo>
              </a:path>
            </a:pathLst>
          </a:custGeom>
          <a:ln w="76200">
            <a:solidFill>
              <a:schemeClr val="tx1">
                <a:lumMod val="95000"/>
                <a:lumOff val="5000"/>
              </a:schemeClr>
            </a:solidFill>
            <a:headEnd type="none" w="med" len="med"/>
            <a:tailEnd type="triangl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TextBox 14"/>
          <p:cNvSpPr txBox="1"/>
          <p:nvPr/>
        </p:nvSpPr>
        <p:spPr>
          <a:xfrm>
            <a:off x="3832458" y="1098391"/>
            <a:ext cx="4853449" cy="400110"/>
          </a:xfrm>
          <a:prstGeom prst="rect">
            <a:avLst/>
          </a:prstGeom>
          <a:noFill/>
          <a:ln>
            <a:solidFill>
              <a:schemeClr val="tx1"/>
            </a:solidFill>
          </a:ln>
        </p:spPr>
        <p:txBody>
          <a:bodyPr wrap="square" rtlCol="0">
            <a:spAutoFit/>
          </a:bodyPr>
          <a:lstStyle/>
          <a:p>
            <a:pPr algn="ctr"/>
            <a:r>
              <a:rPr lang="en-US" sz="2000" b="1" dirty="0" smtClean="0">
                <a:solidFill>
                  <a:srgbClr val="0070C0"/>
                </a:solidFill>
                <a:latin typeface="Segoe UI" panose="020B0502040204020203" pitchFamily="34" charset="0"/>
                <a:cs typeface="Segoe UI" panose="020B0502040204020203" pitchFamily="34" charset="0"/>
              </a:rPr>
              <a:t>DRY</a:t>
            </a:r>
            <a:r>
              <a:rPr lang="en-US" sz="2000" b="1" dirty="0" smtClean="0">
                <a:latin typeface="Segoe UI" panose="020B0502040204020203" pitchFamily="34" charset="0"/>
                <a:cs typeface="Segoe UI" panose="020B0502040204020203" pitchFamily="34" charset="0"/>
              </a:rPr>
              <a:t> minus </a:t>
            </a:r>
            <a:r>
              <a:rPr lang="en-US" sz="2000" b="1" dirty="0" smtClean="0">
                <a:solidFill>
                  <a:srgbClr val="0070C0"/>
                </a:solidFill>
                <a:latin typeface="Segoe UI" panose="020B0502040204020203" pitchFamily="34" charset="0"/>
                <a:cs typeface="Segoe UI" panose="020B0502040204020203" pitchFamily="34" charset="0"/>
              </a:rPr>
              <a:t>CONTROL </a:t>
            </a:r>
            <a:r>
              <a:rPr lang="en-US" sz="2000" b="1" dirty="0" smtClean="0">
                <a:latin typeface="Segoe UI" panose="020B0502040204020203" pitchFamily="34" charset="0"/>
                <a:cs typeface="Segoe UI" panose="020B0502040204020203" pitchFamily="34" charset="0"/>
              </a:rPr>
              <a:t>– (MODEL) NOV</a:t>
            </a:r>
            <a:endParaRPr lang="en-US" sz="2000" b="1" dirty="0">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0E225444-6991-444D-8A1C-1BBB1E209468}" type="slidenum">
              <a:rPr lang="en-US" smtClean="0"/>
              <a:pPr/>
              <a:t>15</a:t>
            </a:fld>
            <a:r>
              <a:rPr lang="en-US" smtClean="0"/>
              <a:t>/19</a:t>
            </a:r>
            <a:endParaRPr lang="en-US" dirty="0"/>
          </a:p>
        </p:txBody>
      </p:sp>
      <p:sp>
        <p:nvSpPr>
          <p:cNvPr id="16" name="Rectangle 15"/>
          <p:cNvSpPr/>
          <p:nvPr/>
        </p:nvSpPr>
        <p:spPr>
          <a:xfrm>
            <a:off x="3766224" y="646723"/>
            <a:ext cx="498591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Segoe UI" panose="020B0502040204020203" pitchFamily="34" charset="0"/>
                <a:cs typeface="Segoe UI" panose="020B0502040204020203" pitchFamily="34" charset="0"/>
              </a:rPr>
              <a:t>RESULTS OF </a:t>
            </a:r>
            <a:r>
              <a:rPr kumimoji="0" lang="en-US" sz="2400" b="1" i="0" u="none" strike="noStrike" kern="1200" cap="none" spc="0" normalizeH="0" baseline="0" noProof="0" dirty="0" smtClean="0">
                <a:ln>
                  <a:noFill/>
                </a:ln>
                <a:solidFill>
                  <a:srgbClr val="0070C0"/>
                </a:solidFill>
                <a:effectLst/>
                <a:uLnTx/>
                <a:uFillTx/>
                <a:latin typeface="Segoe UI" panose="020B0502040204020203" pitchFamily="34" charset="0"/>
                <a:cs typeface="Segoe UI" panose="020B0502040204020203" pitchFamily="34" charset="0"/>
              </a:rPr>
              <a:t>CESM SIMULATIONS</a:t>
            </a:r>
            <a:endParaRPr kumimoji="0" lang="en-US" sz="2400" b="1" i="0" u="none" strike="noStrike" kern="1200" cap="none" spc="0" normalizeH="0" baseline="0" noProof="0" dirty="0">
              <a:ln>
                <a:noFill/>
              </a:ln>
              <a:solidFill>
                <a:srgbClr val="0070C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902011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0007" y="1061822"/>
            <a:ext cx="2837398" cy="2837398"/>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831" y="1040569"/>
            <a:ext cx="2874537" cy="2874537"/>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8823" y="1044533"/>
            <a:ext cx="2877597" cy="2877597"/>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5620" y="3771029"/>
            <a:ext cx="2894141" cy="2894141"/>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63717" y="3758790"/>
            <a:ext cx="2918621" cy="2918621"/>
          </a:xfrm>
          <a:prstGeom prst="rect">
            <a:avLst/>
          </a:prstGeom>
        </p:spPr>
      </p:pic>
      <p:sp>
        <p:nvSpPr>
          <p:cNvPr id="24" name="Rectangle 23"/>
          <p:cNvSpPr/>
          <p:nvPr/>
        </p:nvSpPr>
        <p:spPr>
          <a:xfrm>
            <a:off x="353683" y="6400412"/>
            <a:ext cx="273336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Part </a:t>
            </a:r>
            <a:r>
              <a:rPr kumimoji="0" lang="en-US" sz="1200" b="0" i="1"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II: Modeling approach</a:t>
            </a:r>
            <a:endPar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a:xfrm>
            <a:off x="2251429" y="966515"/>
            <a:ext cx="1451809"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oil moisture</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3" name="Rectangle 22"/>
          <p:cNvSpPr/>
          <p:nvPr/>
        </p:nvSpPr>
        <p:spPr>
          <a:xfrm>
            <a:off x="5310511" y="971341"/>
            <a:ext cx="1888082"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Sensible </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heat flux</a:t>
            </a:r>
          </a:p>
        </p:txBody>
      </p:sp>
      <p:sp>
        <p:nvSpPr>
          <p:cNvPr id="16" name="Rectangle 15"/>
          <p:cNvSpPr/>
          <p:nvPr/>
        </p:nvSpPr>
        <p:spPr>
          <a:xfrm>
            <a:off x="3621916" y="18740"/>
            <a:ext cx="498591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RESULTS OF </a:t>
            </a:r>
            <a:r>
              <a:rPr kumimoji="0" lang="en-US" sz="24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CESM SIMULATIONS</a:t>
            </a:r>
            <a:endParaRPr kumimoji="0" lang="en-US" sz="24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25" name="Rectangle 24"/>
          <p:cNvSpPr/>
          <p:nvPr/>
        </p:nvSpPr>
        <p:spPr>
          <a:xfrm>
            <a:off x="7042557" y="3657649"/>
            <a:ext cx="1419748"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Precipitation</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TextBox 6"/>
          <p:cNvSpPr txBox="1"/>
          <p:nvPr/>
        </p:nvSpPr>
        <p:spPr>
          <a:xfrm>
            <a:off x="9468107" y="4706242"/>
            <a:ext cx="2150533"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Segoe UI" panose="020B0502040204020203" pitchFamily="34" charset="0"/>
                <a:ea typeface="+mn-ea"/>
                <a:cs typeface="Segoe UI" panose="020B0502040204020203" pitchFamily="34" charset="0"/>
              </a:rPr>
              <a:t>Increase</a:t>
            </a:r>
            <a:r>
              <a:rPr kumimoji="0" lang="en-US" sz="14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in South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Atlantic Convergence Zone (SACZ) region</a:t>
            </a:r>
          </a:p>
        </p:txBody>
      </p:sp>
      <p:cxnSp>
        <p:nvCxnSpPr>
          <p:cNvPr id="10" name="Straight Arrow Connector 9"/>
          <p:cNvCxnSpPr/>
          <p:nvPr/>
        </p:nvCxnSpPr>
        <p:spPr>
          <a:xfrm flipH="1" flipV="1">
            <a:off x="8709432" y="4624952"/>
            <a:ext cx="1084061" cy="316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787262" y="3667162"/>
            <a:ext cx="170450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Latent heat flux</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Rectangle 30"/>
          <p:cNvSpPr/>
          <p:nvPr/>
        </p:nvSpPr>
        <p:spPr>
          <a:xfrm>
            <a:off x="8308142" y="978365"/>
            <a:ext cx="2214773"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2-meter temperature</a:t>
            </a:r>
            <a:endPar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3" name="Footer Placeholder 3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35" name="Oval 34"/>
          <p:cNvSpPr/>
          <p:nvPr/>
        </p:nvSpPr>
        <p:spPr>
          <a:xfrm>
            <a:off x="7190704" y="5013749"/>
            <a:ext cx="1108795" cy="4908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Arrow Connector 35"/>
          <p:cNvCxnSpPr/>
          <p:nvPr/>
        </p:nvCxnSpPr>
        <p:spPr>
          <a:xfrm flipH="1" flipV="1">
            <a:off x="8307664" y="5327014"/>
            <a:ext cx="1485829" cy="447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377621" y="5550973"/>
            <a:ext cx="194341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0000"/>
                </a:solidFill>
                <a:effectLst/>
                <a:uLnTx/>
                <a:uFillTx/>
                <a:latin typeface="Segoe UI" panose="020B0502040204020203" pitchFamily="34" charset="0"/>
                <a:ea typeface="+mn-ea"/>
                <a:cs typeface="Segoe UI" panose="020B0502040204020203" pitchFamily="34" charset="0"/>
              </a:rPr>
              <a:t>Increase</a:t>
            </a:r>
            <a:r>
              <a:rPr kumimoji="0" lang="en-US" sz="14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in precipitation consistent with EOF 2</a:t>
            </a:r>
            <a:endPar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7" name="TextBox 26"/>
          <p:cNvSpPr txBox="1"/>
          <p:nvPr/>
        </p:nvSpPr>
        <p:spPr>
          <a:xfrm>
            <a:off x="3711536" y="515078"/>
            <a:ext cx="4705343" cy="400110"/>
          </a:xfrm>
          <a:prstGeom prst="rect">
            <a:avLst/>
          </a:prstGeom>
          <a:noFill/>
          <a:ln>
            <a:solidFill>
              <a:schemeClr val="tx1">
                <a:lumMod val="95000"/>
                <a:lumOff val="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DRY</a:t>
            </a:r>
            <a:r>
              <a:rPr kumimoji="0" lang="en-US" sz="20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minus </a:t>
            </a:r>
            <a:r>
              <a:rPr kumimoji="0" lang="en-US" sz="20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CONTROL </a:t>
            </a:r>
            <a:r>
              <a:rPr kumimoji="0" lang="en-US" sz="20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(MODEL) DEC</a:t>
            </a:r>
            <a:endPar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6" name="TextBox 25"/>
          <p:cNvSpPr txBox="1"/>
          <p:nvPr/>
        </p:nvSpPr>
        <p:spPr>
          <a:xfrm>
            <a:off x="2201736" y="1344133"/>
            <a:ext cx="1536077" cy="369332"/>
          </a:xfrm>
          <a:prstGeom prst="rect">
            <a:avLst/>
          </a:prstGeom>
          <a:noFill/>
        </p:spPr>
        <p:txBody>
          <a:bodyPr wrap="square" rtlCol="0">
            <a:spAutoFit/>
          </a:bodyPr>
          <a:lstStyle/>
          <a:p>
            <a:pPr algn="ctr"/>
            <a:r>
              <a:rPr lang="en-US" b="1" dirty="0" smtClean="0">
                <a:ln w="3175">
                  <a:solidFill>
                    <a:schemeClr val="dk1">
                      <a:alpha val="75000"/>
                    </a:schemeClr>
                  </a:solidFill>
                </a:ln>
                <a:solidFill>
                  <a:srgbClr val="0070C0"/>
                </a:solidFill>
                <a:latin typeface="Segoe UI" panose="020B0502040204020203" pitchFamily="34" charset="0"/>
                <a:cs typeface="Segoe UI" panose="020B0502040204020203" pitchFamily="34" charset="0"/>
              </a:rPr>
              <a:t>Decrease</a:t>
            </a:r>
            <a:endParaRPr lang="en-US" b="1" dirty="0">
              <a:ln w="3175">
                <a:solidFill>
                  <a:schemeClr val="dk1">
                    <a:alpha val="75000"/>
                  </a:schemeClr>
                </a:solidFill>
              </a:ln>
              <a:solidFill>
                <a:srgbClr val="0070C0"/>
              </a:solidFill>
              <a:latin typeface="Segoe UI" panose="020B0502040204020203" pitchFamily="34" charset="0"/>
              <a:cs typeface="Segoe UI" panose="020B0502040204020203" pitchFamily="34" charset="0"/>
            </a:endParaRPr>
          </a:p>
        </p:txBody>
      </p:sp>
      <p:sp>
        <p:nvSpPr>
          <p:cNvPr id="28" name="Rectangle 27"/>
          <p:cNvSpPr/>
          <p:nvPr/>
        </p:nvSpPr>
        <p:spPr>
          <a:xfrm>
            <a:off x="5717833" y="1350909"/>
            <a:ext cx="1073435" cy="369332"/>
          </a:xfrm>
          <a:prstGeom prst="rect">
            <a:avLst/>
          </a:prstGeom>
        </p:spPr>
        <p:txBody>
          <a:bodyPr wrap="none">
            <a:spAutoFit/>
          </a:bodyPr>
          <a:lstStyle/>
          <a:p>
            <a:pPr algn="ctr"/>
            <a:r>
              <a:rPr lang="en-US" b="1" dirty="0" smtClean="0">
                <a:ln w="3175">
                  <a:solidFill>
                    <a:schemeClr val="dk1">
                      <a:alpha val="75000"/>
                    </a:schemeClr>
                  </a:solidFill>
                </a:ln>
                <a:solidFill>
                  <a:srgbClr val="FF0000"/>
                </a:solidFill>
                <a:latin typeface="Segoe UI" panose="020B0502040204020203" pitchFamily="34" charset="0"/>
                <a:cs typeface="Segoe UI" panose="020B0502040204020203" pitchFamily="34" charset="0"/>
              </a:rPr>
              <a:t>Increase</a:t>
            </a:r>
            <a:endParaRPr lang="en-US" b="1" dirty="0">
              <a:ln w="3175">
                <a:solidFill>
                  <a:schemeClr val="dk1">
                    <a:alpha val="75000"/>
                  </a:schemeClr>
                </a:solidFill>
              </a:ln>
              <a:solidFill>
                <a:srgbClr val="FF0000"/>
              </a:solidFill>
              <a:latin typeface="Segoe UI" panose="020B0502040204020203" pitchFamily="34" charset="0"/>
              <a:cs typeface="Segoe UI" panose="020B0502040204020203" pitchFamily="34" charset="0"/>
            </a:endParaRPr>
          </a:p>
        </p:txBody>
      </p:sp>
      <p:sp>
        <p:nvSpPr>
          <p:cNvPr id="30" name="Rectangle 29"/>
          <p:cNvSpPr/>
          <p:nvPr/>
        </p:nvSpPr>
        <p:spPr>
          <a:xfrm>
            <a:off x="8878810" y="1344133"/>
            <a:ext cx="1073435" cy="369332"/>
          </a:xfrm>
          <a:prstGeom prst="rect">
            <a:avLst/>
          </a:prstGeom>
        </p:spPr>
        <p:txBody>
          <a:bodyPr wrap="none">
            <a:spAutoFit/>
          </a:bodyPr>
          <a:lstStyle/>
          <a:p>
            <a:pPr algn="ctr"/>
            <a:r>
              <a:rPr lang="en-US" b="1" dirty="0" smtClean="0">
                <a:ln w="3175">
                  <a:solidFill>
                    <a:schemeClr val="dk1">
                      <a:alpha val="75000"/>
                    </a:schemeClr>
                  </a:solidFill>
                </a:ln>
                <a:solidFill>
                  <a:srgbClr val="FF0000"/>
                </a:solidFill>
                <a:latin typeface="Segoe UI" panose="020B0502040204020203" pitchFamily="34" charset="0"/>
                <a:cs typeface="Segoe UI" panose="020B0502040204020203" pitchFamily="34" charset="0"/>
              </a:rPr>
              <a:t>Increase</a:t>
            </a:r>
            <a:endParaRPr lang="en-US" b="1" dirty="0">
              <a:ln w="3175">
                <a:solidFill>
                  <a:schemeClr val="dk1">
                    <a:alpha val="75000"/>
                  </a:schemeClr>
                </a:solidFill>
              </a:ln>
              <a:solidFill>
                <a:srgbClr val="FF0000"/>
              </a:solidFill>
              <a:latin typeface="Segoe UI" panose="020B0502040204020203" pitchFamily="34" charset="0"/>
              <a:cs typeface="Segoe UI" panose="020B0502040204020203" pitchFamily="34" charset="0"/>
            </a:endParaRPr>
          </a:p>
        </p:txBody>
      </p:sp>
      <p:cxnSp>
        <p:nvCxnSpPr>
          <p:cNvPr id="32" name="Straight Arrow Connector 31"/>
          <p:cNvCxnSpPr/>
          <p:nvPr/>
        </p:nvCxnSpPr>
        <p:spPr>
          <a:xfrm>
            <a:off x="4038600" y="2143760"/>
            <a:ext cx="111252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7254917" y="2143760"/>
            <a:ext cx="111252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3826821" y="4094647"/>
            <a:ext cx="1536077" cy="369332"/>
          </a:xfrm>
          <a:prstGeom prst="rect">
            <a:avLst/>
          </a:prstGeom>
          <a:noFill/>
        </p:spPr>
        <p:txBody>
          <a:bodyPr wrap="square" rtlCol="0">
            <a:spAutoFit/>
          </a:bodyPr>
          <a:lstStyle/>
          <a:p>
            <a:pPr algn="ctr"/>
            <a:r>
              <a:rPr lang="en-US" b="1" dirty="0" smtClean="0">
                <a:ln w="3175">
                  <a:solidFill>
                    <a:schemeClr val="dk1">
                      <a:alpha val="75000"/>
                    </a:schemeClr>
                  </a:solidFill>
                </a:ln>
                <a:solidFill>
                  <a:srgbClr val="0070C0"/>
                </a:solidFill>
                <a:latin typeface="Segoe UI" panose="020B0502040204020203" pitchFamily="34" charset="0"/>
                <a:cs typeface="Segoe UI" panose="020B0502040204020203" pitchFamily="34" charset="0"/>
              </a:rPr>
              <a:t>Decrease</a:t>
            </a:r>
            <a:endParaRPr lang="en-US" b="1" dirty="0">
              <a:ln w="3175">
                <a:solidFill>
                  <a:schemeClr val="dk1">
                    <a:alpha val="75000"/>
                  </a:schemeClr>
                </a:solidFill>
              </a:ln>
              <a:solidFill>
                <a:srgbClr val="0070C0"/>
              </a:solidFill>
              <a:latin typeface="Segoe UI" panose="020B0502040204020203" pitchFamily="34" charset="0"/>
              <a:cs typeface="Segoe UI" panose="020B0502040204020203" pitchFamily="34" charset="0"/>
            </a:endParaRPr>
          </a:p>
        </p:txBody>
      </p:sp>
      <p:cxnSp>
        <p:nvCxnSpPr>
          <p:cNvPr id="41" name="Straight Arrow Connector 40"/>
          <p:cNvCxnSpPr/>
          <p:nvPr/>
        </p:nvCxnSpPr>
        <p:spPr>
          <a:xfrm>
            <a:off x="3087051" y="3660149"/>
            <a:ext cx="534865" cy="34556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 name="Oval 5"/>
          <p:cNvSpPr/>
          <p:nvPr/>
        </p:nvSpPr>
        <p:spPr>
          <a:xfrm>
            <a:off x="7295499" y="4121203"/>
            <a:ext cx="1312333" cy="76954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p:cNvSpPr>
            <a:spLocks noGrp="1"/>
          </p:cNvSpPr>
          <p:nvPr>
            <p:ph type="sldNum" sz="quarter" idx="12"/>
          </p:nvPr>
        </p:nvSpPr>
        <p:spPr/>
        <p:txBody>
          <a:bodyPr/>
          <a:lstStyle/>
          <a:p>
            <a:fld id="{0E225444-6991-444D-8A1C-1BBB1E209468}" type="slidenum">
              <a:rPr lang="en-US" smtClean="0"/>
              <a:pPr/>
              <a:t>16</a:t>
            </a:fld>
            <a:r>
              <a:rPr lang="en-US" smtClean="0"/>
              <a:t>/19</a:t>
            </a:r>
            <a:endParaRPr lang="en-US" dirty="0"/>
          </a:p>
        </p:txBody>
      </p:sp>
      <p:sp>
        <p:nvSpPr>
          <p:cNvPr id="42" name="TextBox 41"/>
          <p:cNvSpPr txBox="1"/>
          <p:nvPr/>
        </p:nvSpPr>
        <p:spPr>
          <a:xfrm>
            <a:off x="723997" y="4480637"/>
            <a:ext cx="1938130" cy="1200329"/>
          </a:xfrm>
          <a:prstGeom prst="rect">
            <a:avLst/>
          </a:prstGeom>
          <a:noFill/>
          <a:ln>
            <a:solidFill>
              <a:schemeClr val="tx1"/>
            </a:solidFill>
          </a:ln>
        </p:spPr>
        <p:txBody>
          <a:bodyPr wrap="square" rtlCol="0">
            <a:spAutoFit/>
          </a:bodyPr>
          <a:lstStyle/>
          <a:p>
            <a:pPr algn="ctr"/>
            <a:r>
              <a:rPr lang="en-US" dirty="0" smtClean="0">
                <a:latin typeface="Segoe UI" panose="020B0502040204020203" pitchFamily="34" charset="0"/>
                <a:cs typeface="Segoe UI" panose="020B0502040204020203" pitchFamily="34" charset="0"/>
              </a:rPr>
              <a:t>Month after SM anomalies are maximized in the model</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950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par>
                                <p:cTn id="72" presetID="10" presetClass="entr" presetSubtype="0"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fade">
                                      <p:cBhvr>
                                        <p:cTn id="86" dur="500"/>
                                        <p:tgtEl>
                                          <p:spTgt spid="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5" grpId="0"/>
      <p:bldP spid="7" grpId="0"/>
      <p:bldP spid="29" grpId="0"/>
      <p:bldP spid="31" grpId="0"/>
      <p:bldP spid="35" grpId="0" animBg="1"/>
      <p:bldP spid="39" grpId="0"/>
      <p:bldP spid="26" grpId="0"/>
      <p:bldP spid="28" grpId="0"/>
      <p:bldP spid="30" grpId="0"/>
      <p:bldP spid="37" grpId="0"/>
      <p:bldP spid="6"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4116" y="1758934"/>
            <a:ext cx="4465175" cy="4465175"/>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0437" y="2300929"/>
            <a:ext cx="3086186" cy="308618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641" y="2331813"/>
            <a:ext cx="3055302" cy="3055302"/>
          </a:xfrm>
          <a:prstGeom prst="rect">
            <a:avLst/>
          </a:prstGeom>
        </p:spPr>
      </p:pic>
      <p:sp>
        <p:nvSpPr>
          <p:cNvPr id="18" name="Rectangle 17"/>
          <p:cNvSpPr/>
          <p:nvPr/>
        </p:nvSpPr>
        <p:spPr>
          <a:xfrm>
            <a:off x="86622" y="-31296"/>
            <a:ext cx="12105378" cy="1077218"/>
          </a:xfrm>
          <a:prstGeom prst="rect">
            <a:avLst/>
          </a:prstGeom>
        </p:spPr>
        <p:txBody>
          <a:bodyPr wrap="square">
            <a:spAutoFit/>
          </a:bodyPr>
          <a:lstStyle/>
          <a:p>
            <a:r>
              <a:rPr lang="en-US" sz="3200" dirty="0" smtClean="0">
                <a:solidFill>
                  <a:srgbClr val="0070C0"/>
                </a:solidFill>
                <a:latin typeface="Segoe UI" panose="020B0502040204020203" pitchFamily="34" charset="0"/>
                <a:ea typeface="+mj-ea"/>
                <a:cs typeface="Segoe UI" panose="020B0502040204020203" pitchFamily="34" charset="0"/>
              </a:rPr>
              <a:t>Cyclonic </a:t>
            </a:r>
            <a:r>
              <a:rPr lang="en-US" sz="3200" dirty="0" smtClean="0">
                <a:latin typeface="Segoe UI" panose="020B0502040204020203" pitchFamily="34" charset="0"/>
                <a:ea typeface="+mj-ea"/>
                <a:cs typeface="Segoe UI" panose="020B0502040204020203" pitchFamily="34" charset="0"/>
              </a:rPr>
              <a:t>circulation anomalies are more </a:t>
            </a:r>
            <a:r>
              <a:rPr lang="en-US" sz="3200" dirty="0" smtClean="0">
                <a:solidFill>
                  <a:srgbClr val="0070C0"/>
                </a:solidFill>
                <a:latin typeface="Segoe UI" panose="020B0502040204020203" pitchFamily="34" charset="0"/>
                <a:ea typeface="+mj-ea"/>
                <a:cs typeface="Segoe UI" panose="020B0502040204020203" pitchFamily="34" charset="0"/>
              </a:rPr>
              <a:t>apparent</a:t>
            </a:r>
            <a:r>
              <a:rPr lang="en-US" sz="3200" dirty="0" smtClean="0">
                <a:latin typeface="Segoe UI" panose="020B0502040204020203" pitchFamily="34" charset="0"/>
                <a:ea typeface="+mj-ea"/>
                <a:cs typeface="Segoe UI" panose="020B0502040204020203" pitchFamily="34" charset="0"/>
              </a:rPr>
              <a:t> during December.</a:t>
            </a:r>
            <a:endParaRPr lang="en-US" sz="3200" dirty="0"/>
          </a:p>
        </p:txBody>
      </p:sp>
      <p:sp>
        <p:nvSpPr>
          <p:cNvPr id="24" name="Rectangle 23"/>
          <p:cNvSpPr/>
          <p:nvPr/>
        </p:nvSpPr>
        <p:spPr>
          <a:xfrm>
            <a:off x="353683" y="6400412"/>
            <a:ext cx="2733368" cy="276999"/>
          </a:xfrm>
          <a:prstGeom prst="rect">
            <a:avLst/>
          </a:prstGeom>
        </p:spPr>
        <p:txBody>
          <a:bodyPr wrap="square">
            <a:spAutoFit/>
          </a:bodyPr>
          <a:lstStyle/>
          <a:p>
            <a:pPr algn="ctr"/>
            <a:r>
              <a:rPr lang="en-US" sz="1200" i="1" dirty="0">
                <a:solidFill>
                  <a:schemeClr val="bg1">
                    <a:lumMod val="50000"/>
                  </a:schemeClr>
                </a:solidFill>
                <a:latin typeface="Segoe UI" panose="020B0502040204020203" pitchFamily="34" charset="0"/>
                <a:cs typeface="Segoe UI" panose="020B0502040204020203" pitchFamily="34" charset="0"/>
              </a:rPr>
              <a:t>Part </a:t>
            </a:r>
            <a:r>
              <a:rPr lang="en-US" sz="1200" i="1" dirty="0" smtClean="0">
                <a:solidFill>
                  <a:schemeClr val="bg1">
                    <a:lumMod val="50000"/>
                  </a:schemeClr>
                </a:solidFill>
                <a:latin typeface="Segoe UI" panose="020B0502040204020203" pitchFamily="34" charset="0"/>
                <a:cs typeface="Segoe UI" panose="020B0502040204020203" pitchFamily="34" charset="0"/>
              </a:rPr>
              <a:t>II: Modeling approach</a:t>
            </a:r>
            <a:endParaRPr lang="en-US" sz="1200" i="1" dirty="0">
              <a:solidFill>
                <a:schemeClr val="bg1">
                  <a:lumMod val="50000"/>
                </a:schemeClr>
              </a:solidFill>
              <a:latin typeface="Segoe UI" panose="020B0502040204020203" pitchFamily="34" charset="0"/>
              <a:cs typeface="Segoe UI" panose="020B0502040204020203" pitchFamily="34" charset="0"/>
            </a:endParaRPr>
          </a:p>
        </p:txBody>
      </p:sp>
      <p:sp>
        <p:nvSpPr>
          <p:cNvPr id="26" name="TextBox 25"/>
          <p:cNvSpPr txBox="1"/>
          <p:nvPr/>
        </p:nvSpPr>
        <p:spPr>
          <a:xfrm>
            <a:off x="3934999" y="1072366"/>
            <a:ext cx="4773578" cy="400110"/>
          </a:xfrm>
          <a:prstGeom prst="rect">
            <a:avLst/>
          </a:prstGeom>
          <a:noFill/>
          <a:ln>
            <a:solidFill>
              <a:schemeClr val="tx1">
                <a:lumMod val="95000"/>
                <a:lumOff val="5000"/>
              </a:schemeClr>
            </a:solidFill>
          </a:ln>
        </p:spPr>
        <p:txBody>
          <a:bodyPr wrap="square" rtlCol="0">
            <a:spAutoFit/>
          </a:bodyPr>
          <a:lstStyle/>
          <a:p>
            <a:pPr algn="ctr"/>
            <a:r>
              <a:rPr lang="en-US" sz="2000" b="1" dirty="0" smtClean="0">
                <a:solidFill>
                  <a:srgbClr val="0070C0"/>
                </a:solidFill>
                <a:latin typeface="Segoe UI" panose="020B0502040204020203" pitchFamily="34" charset="0"/>
                <a:cs typeface="Segoe UI" panose="020B0502040204020203" pitchFamily="34" charset="0"/>
              </a:rPr>
              <a:t>DRY</a:t>
            </a:r>
            <a:r>
              <a:rPr lang="en-US" sz="2000" b="1" dirty="0" smtClean="0">
                <a:latin typeface="Segoe UI" panose="020B0502040204020203" pitchFamily="34" charset="0"/>
                <a:cs typeface="Segoe UI" panose="020B0502040204020203" pitchFamily="34" charset="0"/>
              </a:rPr>
              <a:t> minus </a:t>
            </a:r>
            <a:r>
              <a:rPr lang="en-US" sz="2000" b="1" dirty="0" smtClean="0">
                <a:solidFill>
                  <a:srgbClr val="0070C0"/>
                </a:solidFill>
                <a:latin typeface="Segoe UI" panose="020B0502040204020203" pitchFamily="34" charset="0"/>
                <a:cs typeface="Segoe UI" panose="020B0502040204020203" pitchFamily="34" charset="0"/>
              </a:rPr>
              <a:t>CONTROL </a:t>
            </a:r>
            <a:r>
              <a:rPr lang="en-US" sz="2000" b="1" dirty="0" smtClean="0">
                <a:latin typeface="Segoe UI" panose="020B0502040204020203" pitchFamily="34" charset="0"/>
                <a:cs typeface="Segoe UI" panose="020B0502040204020203" pitchFamily="34" charset="0"/>
              </a:rPr>
              <a:t>– (MODEL) DEC</a:t>
            </a:r>
            <a:endParaRPr lang="en-US" sz="2000" b="1" dirty="0">
              <a:latin typeface="Segoe UI" panose="020B0502040204020203" pitchFamily="34" charset="0"/>
              <a:cs typeface="Segoe UI" panose="020B0502040204020203" pitchFamily="34" charset="0"/>
            </a:endParaRPr>
          </a:p>
        </p:txBody>
      </p:sp>
      <p:sp>
        <p:nvSpPr>
          <p:cNvPr id="20" name="Rectangle 19"/>
          <p:cNvSpPr/>
          <p:nvPr/>
        </p:nvSpPr>
        <p:spPr>
          <a:xfrm>
            <a:off x="1759387" y="2232426"/>
            <a:ext cx="1451809" cy="338554"/>
          </a:xfrm>
          <a:prstGeom prst="rect">
            <a:avLst/>
          </a:prstGeom>
        </p:spPr>
        <p:txBody>
          <a:bodyPr wrap="none">
            <a:spAutoFit/>
          </a:bodyPr>
          <a:lstStyle/>
          <a:p>
            <a:pPr lvl="0" algn="ctr"/>
            <a:r>
              <a:rPr lang="en-US" sz="1600" b="1" dirty="0" smtClean="0">
                <a:solidFill>
                  <a:prstClr val="black"/>
                </a:solidFill>
                <a:latin typeface="Segoe UI" panose="020B0502040204020203" pitchFamily="34" charset="0"/>
                <a:cs typeface="Segoe UI" panose="020B0502040204020203" pitchFamily="34" charset="0"/>
              </a:rPr>
              <a:t>Soil moisture</a:t>
            </a:r>
            <a:endParaRPr lang="en-US" sz="1600" b="1" dirty="0">
              <a:solidFill>
                <a:prstClr val="black"/>
              </a:solidFill>
              <a:latin typeface="Segoe UI" panose="020B0502040204020203" pitchFamily="34" charset="0"/>
              <a:cs typeface="Segoe UI" panose="020B0502040204020203" pitchFamily="34" charset="0"/>
            </a:endParaRPr>
          </a:p>
        </p:txBody>
      </p:sp>
      <p:sp>
        <p:nvSpPr>
          <p:cNvPr id="21" name="Rectangle 20"/>
          <p:cNvSpPr/>
          <p:nvPr/>
        </p:nvSpPr>
        <p:spPr>
          <a:xfrm>
            <a:off x="4256143" y="2232426"/>
            <a:ext cx="2214773" cy="338554"/>
          </a:xfrm>
          <a:prstGeom prst="rect">
            <a:avLst/>
          </a:prstGeom>
        </p:spPr>
        <p:txBody>
          <a:bodyPr wrap="none">
            <a:spAutoFit/>
          </a:bodyPr>
          <a:lstStyle/>
          <a:p>
            <a:pPr lvl="0" algn="ctr"/>
            <a:r>
              <a:rPr lang="en-US" sz="1600" b="1" dirty="0" smtClean="0">
                <a:solidFill>
                  <a:prstClr val="black"/>
                </a:solidFill>
                <a:latin typeface="Segoe UI" panose="020B0502040204020203" pitchFamily="34" charset="0"/>
                <a:cs typeface="Segoe UI" panose="020B0502040204020203" pitchFamily="34" charset="0"/>
              </a:rPr>
              <a:t>2-meter temperature</a:t>
            </a:r>
            <a:endParaRPr lang="en-US" sz="1600" b="1" dirty="0">
              <a:solidFill>
                <a:prstClr val="black"/>
              </a:solidFill>
              <a:latin typeface="Segoe UI" panose="020B0502040204020203" pitchFamily="34" charset="0"/>
              <a:cs typeface="Segoe UI" panose="020B0502040204020203" pitchFamily="34" charset="0"/>
            </a:endParaRPr>
          </a:p>
        </p:txBody>
      </p:sp>
      <p:sp>
        <p:nvSpPr>
          <p:cNvPr id="28" name="Rectangle 27"/>
          <p:cNvSpPr/>
          <p:nvPr/>
        </p:nvSpPr>
        <p:spPr>
          <a:xfrm>
            <a:off x="3828830" y="612957"/>
            <a:ext cx="498591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Segoe UI" panose="020B0502040204020203" pitchFamily="34" charset="0"/>
                <a:cs typeface="Segoe UI" panose="020B0502040204020203" pitchFamily="34" charset="0"/>
              </a:rPr>
              <a:t>RESULTS OF </a:t>
            </a:r>
            <a:r>
              <a:rPr kumimoji="0" lang="en-US" sz="2400" b="1" i="0" u="none" strike="noStrike" kern="1200" cap="none" spc="0" normalizeH="0" baseline="0" noProof="0" dirty="0" smtClean="0">
                <a:ln>
                  <a:noFill/>
                </a:ln>
                <a:solidFill>
                  <a:srgbClr val="0070C0"/>
                </a:solidFill>
                <a:effectLst/>
                <a:uLnTx/>
                <a:uFillTx/>
                <a:latin typeface="Segoe UI" panose="020B0502040204020203" pitchFamily="34" charset="0"/>
                <a:cs typeface="Segoe UI" panose="020B0502040204020203" pitchFamily="34" charset="0"/>
              </a:rPr>
              <a:t>CESM SIMULATIONS</a:t>
            </a:r>
            <a:endParaRPr kumimoji="0" lang="en-US" sz="2400" b="1" i="0" u="none" strike="noStrike" kern="1200" cap="none" spc="0" normalizeH="0" baseline="0" noProof="0" dirty="0">
              <a:ln>
                <a:noFill/>
              </a:ln>
              <a:solidFill>
                <a:srgbClr val="0070C0"/>
              </a:solidFill>
              <a:effectLst/>
              <a:uLnTx/>
              <a:uFillTx/>
              <a:latin typeface="Segoe UI" panose="020B0502040204020203" pitchFamily="34" charset="0"/>
              <a:cs typeface="Segoe UI" panose="020B0502040204020203" pitchFamily="34" charset="0"/>
            </a:endParaRPr>
          </a:p>
        </p:txBody>
      </p:sp>
      <p:sp>
        <p:nvSpPr>
          <p:cNvPr id="13" name="Rectangle 12"/>
          <p:cNvSpPr/>
          <p:nvPr/>
        </p:nvSpPr>
        <p:spPr>
          <a:xfrm>
            <a:off x="7138385" y="1706782"/>
            <a:ext cx="3968523" cy="338554"/>
          </a:xfrm>
          <a:prstGeom prst="rect">
            <a:avLst/>
          </a:prstGeom>
        </p:spPr>
        <p:txBody>
          <a:bodyPr wrap="none">
            <a:spAutoFit/>
          </a:bodyPr>
          <a:lstStyle/>
          <a:p>
            <a:pPr lvl="0" algn="ctr"/>
            <a:r>
              <a:rPr lang="en-US" sz="1600" b="1" dirty="0" smtClean="0">
                <a:solidFill>
                  <a:prstClr val="black"/>
                </a:solidFill>
                <a:latin typeface="Segoe UI" panose="020B0502040204020203" pitchFamily="34" charset="0"/>
                <a:cs typeface="Segoe UI" panose="020B0502040204020203" pitchFamily="34" charset="0"/>
              </a:rPr>
              <a:t>850 </a:t>
            </a:r>
            <a:r>
              <a:rPr lang="en-US" sz="1600" b="1" dirty="0" err="1" smtClean="0">
                <a:solidFill>
                  <a:prstClr val="black"/>
                </a:solidFill>
                <a:latin typeface="Segoe UI" panose="020B0502040204020203" pitchFamily="34" charset="0"/>
                <a:cs typeface="Segoe UI" panose="020B0502040204020203" pitchFamily="34" charset="0"/>
              </a:rPr>
              <a:t>mb</a:t>
            </a:r>
            <a:r>
              <a:rPr lang="en-US" sz="1600" b="1" dirty="0" smtClean="0">
                <a:solidFill>
                  <a:prstClr val="black"/>
                </a:solidFill>
                <a:latin typeface="Segoe UI" panose="020B0502040204020203" pitchFamily="34" charset="0"/>
                <a:cs typeface="Segoe UI" panose="020B0502040204020203" pitchFamily="34" charset="0"/>
              </a:rPr>
              <a:t> geopotential height and winds </a:t>
            </a:r>
            <a:endParaRPr lang="en-US" sz="1600" b="1" dirty="0">
              <a:solidFill>
                <a:prstClr val="black"/>
              </a:solidFill>
              <a:latin typeface="Segoe UI" panose="020B0502040204020203" pitchFamily="34" charset="0"/>
              <a:cs typeface="Segoe UI" panose="020B0502040204020203" pitchFamily="34" charset="0"/>
            </a:endParaRPr>
          </a:p>
        </p:txBody>
      </p:sp>
      <p:sp>
        <p:nvSpPr>
          <p:cNvPr id="14" name="Footer Placeholder 13"/>
          <p:cNvSpPr>
            <a:spLocks noGrp="1"/>
          </p:cNvSpPr>
          <p:nvPr>
            <p:ph type="ftr" sz="quarter" idx="11"/>
          </p:nvPr>
        </p:nvSpPr>
        <p:spPr/>
        <p:txBody>
          <a:bodyPr/>
          <a:lstStyle/>
          <a:p>
            <a:r>
              <a:rPr lang="en-US" smtClean="0"/>
              <a:t>Carolina A. Bieri - University of Illinois at Urbana-Champaign</a:t>
            </a:r>
            <a:endParaRPr lang="en-US" dirty="0"/>
          </a:p>
        </p:txBody>
      </p:sp>
      <p:sp>
        <p:nvSpPr>
          <p:cNvPr id="32" name="Arc 31"/>
          <p:cNvSpPr/>
          <p:nvPr/>
        </p:nvSpPr>
        <p:spPr>
          <a:xfrm rot="10002728">
            <a:off x="8798572" y="3722011"/>
            <a:ext cx="898735" cy="806737"/>
          </a:xfrm>
          <a:custGeom>
            <a:avLst/>
            <a:gdLst>
              <a:gd name="connsiteX0" fmla="*/ 457200 w 914400"/>
              <a:gd name="connsiteY0" fmla="*/ 0 h 914400"/>
              <a:gd name="connsiteX1" fmla="*/ 914400 w 914400"/>
              <a:gd name="connsiteY1" fmla="*/ 457200 h 914400"/>
              <a:gd name="connsiteX2" fmla="*/ 457200 w 914400"/>
              <a:gd name="connsiteY2" fmla="*/ 457200 h 914400"/>
              <a:gd name="connsiteX3" fmla="*/ 457200 w 914400"/>
              <a:gd name="connsiteY3" fmla="*/ 0 h 914400"/>
              <a:gd name="connsiteX0" fmla="*/ 457200 w 914400"/>
              <a:gd name="connsiteY0" fmla="*/ 0 h 914400"/>
              <a:gd name="connsiteX1" fmla="*/ 914400 w 914400"/>
              <a:gd name="connsiteY1" fmla="*/ 457200 h 914400"/>
              <a:gd name="connsiteX0" fmla="*/ 383722 w 840922"/>
              <a:gd name="connsiteY0" fmla="*/ 0 h 806737"/>
              <a:gd name="connsiteX1" fmla="*/ 840922 w 840922"/>
              <a:gd name="connsiteY1" fmla="*/ 457200 h 806737"/>
              <a:gd name="connsiteX2" fmla="*/ 0 w 840922"/>
              <a:gd name="connsiteY2" fmla="*/ 806737 h 806737"/>
              <a:gd name="connsiteX3" fmla="*/ 383722 w 840922"/>
              <a:gd name="connsiteY3" fmla="*/ 0 h 806737"/>
              <a:gd name="connsiteX0" fmla="*/ 383722 w 840922"/>
              <a:gd name="connsiteY0" fmla="*/ 0 h 806737"/>
              <a:gd name="connsiteX1" fmla="*/ 840922 w 840922"/>
              <a:gd name="connsiteY1" fmla="*/ 457200 h 806737"/>
              <a:gd name="connsiteX0" fmla="*/ 446786 w 903986"/>
              <a:gd name="connsiteY0" fmla="*/ 109519 h 916256"/>
              <a:gd name="connsiteX1" fmla="*/ 903986 w 903986"/>
              <a:gd name="connsiteY1" fmla="*/ 566719 h 916256"/>
              <a:gd name="connsiteX2" fmla="*/ 63064 w 903986"/>
              <a:gd name="connsiteY2" fmla="*/ 916256 h 916256"/>
              <a:gd name="connsiteX3" fmla="*/ 446786 w 903986"/>
              <a:gd name="connsiteY3" fmla="*/ 109519 h 916256"/>
              <a:gd name="connsiteX0" fmla="*/ 0 w 903986"/>
              <a:gd name="connsiteY0" fmla="*/ 0 h 916256"/>
              <a:gd name="connsiteX1" fmla="*/ 903986 w 903986"/>
              <a:gd name="connsiteY1" fmla="*/ 566719 h 916256"/>
              <a:gd name="connsiteX0" fmla="*/ 446786 w 1012612"/>
              <a:gd name="connsiteY0" fmla="*/ 109519 h 916256"/>
              <a:gd name="connsiteX1" fmla="*/ 903986 w 1012612"/>
              <a:gd name="connsiteY1" fmla="*/ 566719 h 916256"/>
              <a:gd name="connsiteX2" fmla="*/ 63064 w 1012612"/>
              <a:gd name="connsiteY2" fmla="*/ 916256 h 916256"/>
              <a:gd name="connsiteX3" fmla="*/ 446786 w 1012612"/>
              <a:gd name="connsiteY3" fmla="*/ 109519 h 916256"/>
              <a:gd name="connsiteX0" fmla="*/ 0 w 1012612"/>
              <a:gd name="connsiteY0" fmla="*/ 0 h 916256"/>
              <a:gd name="connsiteX1" fmla="*/ 1012612 w 1012612"/>
              <a:gd name="connsiteY1" fmla="*/ 755074 h 916256"/>
              <a:gd name="connsiteX0" fmla="*/ 441535 w 1007361"/>
              <a:gd name="connsiteY0" fmla="*/ 0 h 806737"/>
              <a:gd name="connsiteX1" fmla="*/ 898735 w 1007361"/>
              <a:gd name="connsiteY1" fmla="*/ 457200 h 806737"/>
              <a:gd name="connsiteX2" fmla="*/ 57813 w 1007361"/>
              <a:gd name="connsiteY2" fmla="*/ 806737 h 806737"/>
              <a:gd name="connsiteX3" fmla="*/ 441535 w 1007361"/>
              <a:gd name="connsiteY3" fmla="*/ 0 h 806737"/>
              <a:gd name="connsiteX0" fmla="*/ 0 w 1007361"/>
              <a:gd name="connsiteY0" fmla="*/ 85842 h 806737"/>
              <a:gd name="connsiteX1" fmla="*/ 1007361 w 1007361"/>
              <a:gd name="connsiteY1" fmla="*/ 645555 h 806737"/>
              <a:gd name="connsiteX0" fmla="*/ 441535 w 898735"/>
              <a:gd name="connsiteY0" fmla="*/ 0 h 806737"/>
              <a:gd name="connsiteX1" fmla="*/ 898735 w 898735"/>
              <a:gd name="connsiteY1" fmla="*/ 457200 h 806737"/>
              <a:gd name="connsiteX2" fmla="*/ 57813 w 898735"/>
              <a:gd name="connsiteY2" fmla="*/ 806737 h 806737"/>
              <a:gd name="connsiteX3" fmla="*/ 441535 w 898735"/>
              <a:gd name="connsiteY3" fmla="*/ 0 h 806737"/>
              <a:gd name="connsiteX0" fmla="*/ 0 w 898735"/>
              <a:gd name="connsiteY0" fmla="*/ 85842 h 806737"/>
              <a:gd name="connsiteX1" fmla="*/ 839265 w 898735"/>
              <a:gd name="connsiteY1" fmla="*/ 605856 h 806737"/>
            </a:gdLst>
            <a:ahLst/>
            <a:cxnLst>
              <a:cxn ang="0">
                <a:pos x="connsiteX0" y="connsiteY0"/>
              </a:cxn>
              <a:cxn ang="0">
                <a:pos x="connsiteX1" y="connsiteY1"/>
              </a:cxn>
            </a:cxnLst>
            <a:rect l="l" t="t" r="r" b="b"/>
            <a:pathLst>
              <a:path w="898735" h="806737" stroke="0" extrusionOk="0">
                <a:moveTo>
                  <a:pt x="441535" y="0"/>
                </a:moveTo>
                <a:cubicBezTo>
                  <a:pt x="694040" y="0"/>
                  <a:pt x="898735" y="204695"/>
                  <a:pt x="898735" y="457200"/>
                </a:cubicBezTo>
                <a:lnTo>
                  <a:pt x="57813" y="806737"/>
                </a:lnTo>
                <a:cubicBezTo>
                  <a:pt x="57813" y="654337"/>
                  <a:pt x="441535" y="152400"/>
                  <a:pt x="441535" y="0"/>
                </a:cubicBezTo>
                <a:close/>
              </a:path>
              <a:path w="898735" h="806737" fill="none">
                <a:moveTo>
                  <a:pt x="0" y="85842"/>
                </a:moveTo>
                <a:cubicBezTo>
                  <a:pt x="252505" y="85842"/>
                  <a:pt x="839265" y="353351"/>
                  <a:pt x="839265" y="605856"/>
                </a:cubicBezTo>
              </a:path>
            </a:pathLst>
          </a:custGeom>
          <a:ln w="76200">
            <a:solidFill>
              <a:schemeClr val="tx1">
                <a:lumMod val="95000"/>
                <a:lumOff val="5000"/>
              </a:schemeClr>
            </a:solidFill>
            <a:headEnd type="none" w="med" len="med"/>
            <a:tailEnd type="triangl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4" name="Arc 31"/>
          <p:cNvSpPr/>
          <p:nvPr/>
        </p:nvSpPr>
        <p:spPr>
          <a:xfrm>
            <a:off x="8497335" y="2485671"/>
            <a:ext cx="898735" cy="806737"/>
          </a:xfrm>
          <a:custGeom>
            <a:avLst/>
            <a:gdLst>
              <a:gd name="connsiteX0" fmla="*/ 457200 w 914400"/>
              <a:gd name="connsiteY0" fmla="*/ 0 h 914400"/>
              <a:gd name="connsiteX1" fmla="*/ 914400 w 914400"/>
              <a:gd name="connsiteY1" fmla="*/ 457200 h 914400"/>
              <a:gd name="connsiteX2" fmla="*/ 457200 w 914400"/>
              <a:gd name="connsiteY2" fmla="*/ 457200 h 914400"/>
              <a:gd name="connsiteX3" fmla="*/ 457200 w 914400"/>
              <a:gd name="connsiteY3" fmla="*/ 0 h 914400"/>
              <a:gd name="connsiteX0" fmla="*/ 457200 w 914400"/>
              <a:gd name="connsiteY0" fmla="*/ 0 h 914400"/>
              <a:gd name="connsiteX1" fmla="*/ 914400 w 914400"/>
              <a:gd name="connsiteY1" fmla="*/ 457200 h 914400"/>
              <a:gd name="connsiteX0" fmla="*/ 383722 w 840922"/>
              <a:gd name="connsiteY0" fmla="*/ 0 h 806737"/>
              <a:gd name="connsiteX1" fmla="*/ 840922 w 840922"/>
              <a:gd name="connsiteY1" fmla="*/ 457200 h 806737"/>
              <a:gd name="connsiteX2" fmla="*/ 0 w 840922"/>
              <a:gd name="connsiteY2" fmla="*/ 806737 h 806737"/>
              <a:gd name="connsiteX3" fmla="*/ 383722 w 840922"/>
              <a:gd name="connsiteY3" fmla="*/ 0 h 806737"/>
              <a:gd name="connsiteX0" fmla="*/ 383722 w 840922"/>
              <a:gd name="connsiteY0" fmla="*/ 0 h 806737"/>
              <a:gd name="connsiteX1" fmla="*/ 840922 w 840922"/>
              <a:gd name="connsiteY1" fmla="*/ 457200 h 806737"/>
              <a:gd name="connsiteX0" fmla="*/ 446786 w 903986"/>
              <a:gd name="connsiteY0" fmla="*/ 109519 h 916256"/>
              <a:gd name="connsiteX1" fmla="*/ 903986 w 903986"/>
              <a:gd name="connsiteY1" fmla="*/ 566719 h 916256"/>
              <a:gd name="connsiteX2" fmla="*/ 63064 w 903986"/>
              <a:gd name="connsiteY2" fmla="*/ 916256 h 916256"/>
              <a:gd name="connsiteX3" fmla="*/ 446786 w 903986"/>
              <a:gd name="connsiteY3" fmla="*/ 109519 h 916256"/>
              <a:gd name="connsiteX0" fmla="*/ 0 w 903986"/>
              <a:gd name="connsiteY0" fmla="*/ 0 h 916256"/>
              <a:gd name="connsiteX1" fmla="*/ 903986 w 903986"/>
              <a:gd name="connsiteY1" fmla="*/ 566719 h 916256"/>
              <a:gd name="connsiteX0" fmla="*/ 446786 w 1012612"/>
              <a:gd name="connsiteY0" fmla="*/ 109519 h 916256"/>
              <a:gd name="connsiteX1" fmla="*/ 903986 w 1012612"/>
              <a:gd name="connsiteY1" fmla="*/ 566719 h 916256"/>
              <a:gd name="connsiteX2" fmla="*/ 63064 w 1012612"/>
              <a:gd name="connsiteY2" fmla="*/ 916256 h 916256"/>
              <a:gd name="connsiteX3" fmla="*/ 446786 w 1012612"/>
              <a:gd name="connsiteY3" fmla="*/ 109519 h 916256"/>
              <a:gd name="connsiteX0" fmla="*/ 0 w 1012612"/>
              <a:gd name="connsiteY0" fmla="*/ 0 h 916256"/>
              <a:gd name="connsiteX1" fmla="*/ 1012612 w 1012612"/>
              <a:gd name="connsiteY1" fmla="*/ 755074 h 916256"/>
              <a:gd name="connsiteX0" fmla="*/ 441535 w 1007361"/>
              <a:gd name="connsiteY0" fmla="*/ 0 h 806737"/>
              <a:gd name="connsiteX1" fmla="*/ 898735 w 1007361"/>
              <a:gd name="connsiteY1" fmla="*/ 457200 h 806737"/>
              <a:gd name="connsiteX2" fmla="*/ 57813 w 1007361"/>
              <a:gd name="connsiteY2" fmla="*/ 806737 h 806737"/>
              <a:gd name="connsiteX3" fmla="*/ 441535 w 1007361"/>
              <a:gd name="connsiteY3" fmla="*/ 0 h 806737"/>
              <a:gd name="connsiteX0" fmla="*/ 0 w 1007361"/>
              <a:gd name="connsiteY0" fmla="*/ 85842 h 806737"/>
              <a:gd name="connsiteX1" fmla="*/ 1007361 w 1007361"/>
              <a:gd name="connsiteY1" fmla="*/ 645555 h 806737"/>
              <a:gd name="connsiteX0" fmla="*/ 441535 w 898735"/>
              <a:gd name="connsiteY0" fmla="*/ 0 h 806737"/>
              <a:gd name="connsiteX1" fmla="*/ 898735 w 898735"/>
              <a:gd name="connsiteY1" fmla="*/ 457200 h 806737"/>
              <a:gd name="connsiteX2" fmla="*/ 57813 w 898735"/>
              <a:gd name="connsiteY2" fmla="*/ 806737 h 806737"/>
              <a:gd name="connsiteX3" fmla="*/ 441535 w 898735"/>
              <a:gd name="connsiteY3" fmla="*/ 0 h 806737"/>
              <a:gd name="connsiteX0" fmla="*/ 0 w 898735"/>
              <a:gd name="connsiteY0" fmla="*/ 85842 h 806737"/>
              <a:gd name="connsiteX1" fmla="*/ 839265 w 898735"/>
              <a:gd name="connsiteY1" fmla="*/ 605856 h 806737"/>
            </a:gdLst>
            <a:ahLst/>
            <a:cxnLst>
              <a:cxn ang="0">
                <a:pos x="connsiteX0" y="connsiteY0"/>
              </a:cxn>
              <a:cxn ang="0">
                <a:pos x="connsiteX1" y="connsiteY1"/>
              </a:cxn>
            </a:cxnLst>
            <a:rect l="l" t="t" r="r" b="b"/>
            <a:pathLst>
              <a:path w="898735" h="806737" stroke="0" extrusionOk="0">
                <a:moveTo>
                  <a:pt x="441535" y="0"/>
                </a:moveTo>
                <a:cubicBezTo>
                  <a:pt x="694040" y="0"/>
                  <a:pt x="898735" y="204695"/>
                  <a:pt x="898735" y="457200"/>
                </a:cubicBezTo>
                <a:lnTo>
                  <a:pt x="57813" y="806737"/>
                </a:lnTo>
                <a:cubicBezTo>
                  <a:pt x="57813" y="654337"/>
                  <a:pt x="441535" y="152400"/>
                  <a:pt x="441535" y="0"/>
                </a:cubicBezTo>
                <a:close/>
              </a:path>
              <a:path w="898735" h="806737" fill="none">
                <a:moveTo>
                  <a:pt x="0" y="85842"/>
                </a:moveTo>
                <a:cubicBezTo>
                  <a:pt x="252505" y="85842"/>
                  <a:pt x="839265" y="353351"/>
                  <a:pt x="839265" y="605856"/>
                </a:cubicBezTo>
              </a:path>
            </a:pathLst>
          </a:custGeom>
          <a:ln w="76200">
            <a:solidFill>
              <a:schemeClr val="tx1">
                <a:lumMod val="95000"/>
                <a:lumOff val="5000"/>
              </a:schemeClr>
            </a:solidFill>
            <a:headEnd type="none" w="med" len="med"/>
            <a:tailEnd type="triangl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E225444-6991-444D-8A1C-1BBB1E209468}" type="slidenum">
              <a:rPr lang="en-US" smtClean="0"/>
              <a:pPr/>
              <a:t>17</a:t>
            </a:fld>
            <a:r>
              <a:rPr lang="en-US" smtClean="0"/>
              <a:t>/19</a:t>
            </a:r>
            <a:endParaRPr lang="en-US" dirty="0"/>
          </a:p>
        </p:txBody>
      </p:sp>
    </p:spTree>
    <p:extLst>
      <p:ext uri="{BB962C8B-B14F-4D97-AF65-F5344CB8AC3E}">
        <p14:creationId xmlns:p14="http://schemas.microsoft.com/office/powerpoint/2010/main" val="1072809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0"/>
            <a:ext cx="1190752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The </a:t>
            </a:r>
            <a:r>
              <a:rPr kumimoji="0" lang="en-US" sz="32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positive</a:t>
            </a:r>
            <a:r>
              <a:rPr kumimoji="0" lang="en-US" sz="32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relation between SM and precipitation dominates when SM anomalies are </a:t>
            </a:r>
            <a:r>
              <a:rPr kumimoji="0" lang="en-US" sz="32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maximized</a:t>
            </a:r>
            <a:r>
              <a:rPr kumimoji="0" lang="en-US" sz="32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b="49630"/>
          <a:stretch/>
        </p:blipFill>
        <p:spPr>
          <a:xfrm>
            <a:off x="5338523" y="2479292"/>
            <a:ext cx="6282486" cy="3397632"/>
          </a:xfrm>
          <a:prstGeom prst="rect">
            <a:avLst/>
          </a:prstGeom>
        </p:spPr>
      </p:pic>
      <p:sp>
        <p:nvSpPr>
          <p:cNvPr id="15" name="Footer Placeholder 1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 r="49294"/>
          <a:stretch/>
        </p:blipFill>
        <p:spPr>
          <a:xfrm>
            <a:off x="2306987" y="1747152"/>
            <a:ext cx="2386601" cy="235337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r="48801" b="3436"/>
          <a:stretch/>
        </p:blipFill>
        <p:spPr>
          <a:xfrm>
            <a:off x="178904" y="1747152"/>
            <a:ext cx="2409825" cy="2272519"/>
          </a:xfrm>
          <a:prstGeom prst="rect">
            <a:avLst/>
          </a:prstGeom>
        </p:spPr>
      </p:pic>
      <p:sp>
        <p:nvSpPr>
          <p:cNvPr id="3" name="Slide Number Placeholder 2"/>
          <p:cNvSpPr>
            <a:spLocks noGrp="1"/>
          </p:cNvSpPr>
          <p:nvPr>
            <p:ph type="sldNum" sz="quarter" idx="12"/>
          </p:nvPr>
        </p:nvSpPr>
        <p:spPr/>
        <p:txBody>
          <a:bodyPr/>
          <a:lstStyle/>
          <a:p>
            <a:fld id="{0E225444-6991-444D-8A1C-1BBB1E209468}" type="slidenum">
              <a:rPr lang="en-US" smtClean="0"/>
              <a:pPr/>
              <a:t>18</a:t>
            </a:fld>
            <a:r>
              <a:rPr lang="en-US" smtClean="0"/>
              <a:t>/19</a:t>
            </a:r>
            <a:endParaRPr lang="en-US" dirty="0"/>
          </a:p>
        </p:txBody>
      </p:sp>
      <p:sp>
        <p:nvSpPr>
          <p:cNvPr id="4" name="TextBox 3"/>
          <p:cNvSpPr txBox="1"/>
          <p:nvPr/>
        </p:nvSpPr>
        <p:spPr>
          <a:xfrm>
            <a:off x="6798365" y="1987826"/>
            <a:ext cx="3260035" cy="369332"/>
          </a:xfrm>
          <a:prstGeom prst="rect">
            <a:avLst/>
          </a:prstGeom>
          <a:noFill/>
        </p:spPr>
        <p:txBody>
          <a:bodyPr wrap="square" rtlCol="0">
            <a:spAutoFit/>
          </a:bodyPr>
          <a:lstStyle/>
          <a:p>
            <a:pPr algn="ctr"/>
            <a:r>
              <a:rPr lang="en-US" dirty="0" smtClean="0">
                <a:latin typeface="Segoe UI" panose="020B0502040204020203" pitchFamily="34" charset="0"/>
                <a:cs typeface="Segoe UI" panose="020B0502040204020203" pitchFamily="34" charset="0"/>
              </a:rPr>
              <a:t>Decreased recycling</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1630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1253" r="-32" b="3436"/>
          <a:stretch/>
        </p:blipFill>
        <p:spPr>
          <a:xfrm>
            <a:off x="625071" y="1767278"/>
            <a:ext cx="2245449" cy="2272519"/>
          </a:xfrm>
          <a:prstGeom prst="rect">
            <a:avLst/>
          </a:prstGeom>
        </p:spPr>
      </p:pic>
      <p:sp>
        <p:nvSpPr>
          <p:cNvPr id="11" name="TextBox 10"/>
          <p:cNvSpPr txBox="1"/>
          <p:nvPr/>
        </p:nvSpPr>
        <p:spPr>
          <a:xfrm>
            <a:off x="0" y="0"/>
            <a:ext cx="1190752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A </a:t>
            </a:r>
            <a:r>
              <a:rPr kumimoji="0" lang="en-US" sz="32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negative</a:t>
            </a:r>
            <a:r>
              <a:rPr kumimoji="0" lang="en-US" sz="32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relation between SM and precipitation emerges in the month </a:t>
            </a:r>
            <a:r>
              <a:rPr kumimoji="0" lang="en-US" sz="32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after</a:t>
            </a:r>
            <a:r>
              <a:rPr kumimoji="0" lang="en-US" sz="32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maximum SM anomalies. </a:t>
            </a:r>
            <a:endParaRPr kumimoji="0" lang="en-US" sz="3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49815"/>
          <a:stretch/>
        </p:blipFill>
        <p:spPr>
          <a:xfrm>
            <a:off x="5343749" y="2406053"/>
            <a:ext cx="6272033" cy="3379508"/>
          </a:xfrm>
          <a:prstGeom prst="rect">
            <a:avLst/>
          </a:prstGeom>
        </p:spPr>
      </p:pic>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50760" r="-526"/>
          <a:stretch/>
        </p:blipFill>
        <p:spPr>
          <a:xfrm>
            <a:off x="2721434" y="1767277"/>
            <a:ext cx="2296404" cy="2359049"/>
          </a:xfrm>
          <a:prstGeom prst="rect">
            <a:avLst/>
          </a:prstGeom>
        </p:spPr>
      </p:pic>
      <p:sp>
        <p:nvSpPr>
          <p:cNvPr id="3" name="Slide Number Placeholder 2"/>
          <p:cNvSpPr>
            <a:spLocks noGrp="1"/>
          </p:cNvSpPr>
          <p:nvPr>
            <p:ph type="sldNum" sz="quarter" idx="12"/>
          </p:nvPr>
        </p:nvSpPr>
        <p:spPr/>
        <p:txBody>
          <a:bodyPr/>
          <a:lstStyle/>
          <a:p>
            <a:fld id="{0E225444-6991-444D-8A1C-1BBB1E209468}" type="slidenum">
              <a:rPr lang="en-US" smtClean="0"/>
              <a:pPr/>
              <a:t>19</a:t>
            </a:fld>
            <a:r>
              <a:rPr lang="en-US" smtClean="0"/>
              <a:t>/19</a:t>
            </a:r>
            <a:endParaRPr lang="en-US" dirty="0"/>
          </a:p>
        </p:txBody>
      </p:sp>
      <p:sp>
        <p:nvSpPr>
          <p:cNvPr id="10" name="TextBox 9"/>
          <p:cNvSpPr txBox="1"/>
          <p:nvPr/>
        </p:nvSpPr>
        <p:spPr>
          <a:xfrm>
            <a:off x="6798365" y="1987826"/>
            <a:ext cx="3260035" cy="369332"/>
          </a:xfrm>
          <a:prstGeom prst="rect">
            <a:avLst/>
          </a:prstGeom>
          <a:noFill/>
        </p:spPr>
        <p:txBody>
          <a:bodyPr wrap="square" rtlCol="0">
            <a:spAutoFit/>
          </a:bodyPr>
          <a:lstStyle/>
          <a:p>
            <a:pPr algn="ctr"/>
            <a:r>
              <a:rPr lang="en-US" dirty="0" smtClean="0">
                <a:latin typeface="Segoe UI" panose="020B0502040204020203" pitchFamily="34" charset="0"/>
                <a:cs typeface="Segoe UI" panose="020B0502040204020203" pitchFamily="34" charset="0"/>
              </a:rPr>
              <a:t>Thermal low</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81873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825155" y="1151465"/>
            <a:ext cx="7106600" cy="5116752"/>
          </a:xfrm>
          <a:prstGeom prst="rect">
            <a:avLst/>
          </a:prstGeom>
        </p:spPr>
      </p:pic>
      <p:sp>
        <p:nvSpPr>
          <p:cNvPr id="8" name="Rectangle 7"/>
          <p:cNvSpPr/>
          <p:nvPr/>
        </p:nvSpPr>
        <p:spPr>
          <a:xfrm>
            <a:off x="7464003" y="6141259"/>
            <a:ext cx="2191627" cy="25391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National Research Council (2010)</a:t>
            </a:r>
            <a:endParaRPr kumimoji="0" lang="en-US" sz="105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Oval 10"/>
          <p:cNvSpPr/>
          <p:nvPr/>
        </p:nvSpPr>
        <p:spPr>
          <a:xfrm>
            <a:off x="6385063" y="3510006"/>
            <a:ext cx="919503" cy="2288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5007935" y="1297299"/>
            <a:ext cx="6741041" cy="1834312"/>
          </a:xfrm>
          <a:prstGeom prst="rect">
            <a:avLst/>
          </a:prstGeom>
          <a:solidFill>
            <a:schemeClr val="tx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p:cNvSpPr/>
          <p:nvPr/>
        </p:nvSpPr>
        <p:spPr>
          <a:xfrm>
            <a:off x="4890976" y="3131611"/>
            <a:ext cx="606057" cy="10239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5007935" y="4183820"/>
            <a:ext cx="6741041" cy="1462068"/>
          </a:xfrm>
          <a:prstGeom prst="rect">
            <a:avLst/>
          </a:prstGeom>
          <a:solidFill>
            <a:schemeClr val="tx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p:cNvCxnSpPr/>
          <p:nvPr/>
        </p:nvCxnSpPr>
        <p:spPr>
          <a:xfrm>
            <a:off x="6274987" y="3669629"/>
            <a:ext cx="0" cy="1976259"/>
          </a:xfrm>
          <a:prstGeom prst="line">
            <a:avLst/>
          </a:prstGeom>
          <a:ln w="28575">
            <a:solidFill>
              <a:srgbClr val="FF0000"/>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7464003" y="3669629"/>
            <a:ext cx="0" cy="1976259"/>
          </a:xfrm>
          <a:prstGeom prst="line">
            <a:avLst/>
          </a:prstGeom>
          <a:ln w="28575">
            <a:solidFill>
              <a:srgbClr val="FF0000"/>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8" name="Title 1"/>
          <p:cNvSpPr>
            <a:spLocks noGrp="1"/>
          </p:cNvSpPr>
          <p:nvPr>
            <p:ph type="title"/>
          </p:nvPr>
        </p:nvSpPr>
        <p:spPr>
          <a:xfrm>
            <a:off x="0" y="-56510"/>
            <a:ext cx="12098263" cy="1325563"/>
          </a:xfrm>
        </p:spPr>
        <p:txBody>
          <a:bodyPr>
            <a:noAutofit/>
          </a:bodyPr>
          <a:lstStyle/>
          <a:p>
            <a:r>
              <a:rPr lang="en-US" sz="2800" dirty="0" smtClean="0">
                <a:latin typeface="Segoe UI" panose="020B0502040204020203" pitchFamily="34" charset="0"/>
                <a:cs typeface="Segoe UI" panose="020B0502040204020203" pitchFamily="34" charset="0"/>
              </a:rPr>
              <a:t>Enhanced understanding of land-atmosphere interactions in southeastern South America (SESA) can be applied to </a:t>
            </a:r>
            <a:r>
              <a:rPr lang="en-US" sz="2800" dirty="0" smtClean="0">
                <a:solidFill>
                  <a:srgbClr val="0070C0"/>
                </a:solidFill>
                <a:latin typeface="Segoe UI" panose="020B0502040204020203" pitchFamily="34" charset="0"/>
                <a:cs typeface="Segoe UI" panose="020B0502040204020203" pitchFamily="34" charset="0"/>
              </a:rPr>
              <a:t>atmospheric prediction</a:t>
            </a:r>
            <a:r>
              <a:rPr lang="en-US" sz="2800" dirty="0" smtClean="0">
                <a:latin typeface="Segoe UI" panose="020B0502040204020203" pitchFamily="34" charset="0"/>
                <a:cs typeface="Segoe UI" panose="020B0502040204020203" pitchFamily="34" charset="0"/>
              </a:rPr>
              <a:t>.</a:t>
            </a:r>
            <a:endParaRPr lang="en-US" sz="2800" dirty="0">
              <a:latin typeface="Segoe UI" panose="020B0502040204020203" pitchFamily="34" charset="0"/>
              <a:cs typeface="Segoe UI" panose="020B0502040204020203" pitchFamily="34" charset="0"/>
            </a:endParaRPr>
          </a:p>
        </p:txBody>
      </p:sp>
      <p:sp>
        <p:nvSpPr>
          <p:cNvPr id="29" name="Footer Placeholder 28"/>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pic>
        <p:nvPicPr>
          <p:cNvPr id="14" name="Picture 2" descr="http://www.fao.org/nr/water/aquastat/basins/la-plata/la.plata-map_sm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1893" y="2851533"/>
            <a:ext cx="2077874" cy="165720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652023" y="1728321"/>
            <a:ext cx="3457613" cy="707886"/>
          </a:xfrm>
          <a:prstGeom prst="rect">
            <a:avLst/>
          </a:prstGeom>
        </p:spPr>
        <p:txBody>
          <a:bodyPr wrap="none">
            <a:spAutoFit/>
          </a:bodyPr>
          <a:lstStyle/>
          <a:p>
            <a:pPr lvl="0" algn="ctr">
              <a:defRPr/>
            </a:pPr>
            <a:r>
              <a:rPr lang="en-US" sz="2000" dirty="0" smtClean="0">
                <a:solidFill>
                  <a:prstClr val="black"/>
                </a:solidFill>
                <a:latin typeface="Segoe UI" panose="020B0502040204020203" pitchFamily="34" charset="0"/>
                <a:cs typeface="Segoe UI" panose="020B0502040204020203" pitchFamily="34" charset="0"/>
              </a:rPr>
              <a:t>Focus on </a:t>
            </a:r>
            <a:r>
              <a:rPr lang="en-US" sz="2000" dirty="0" smtClean="0">
                <a:solidFill>
                  <a:srgbClr val="0070C0"/>
                </a:solidFill>
                <a:latin typeface="Segoe UI" panose="020B0502040204020203" pitchFamily="34" charset="0"/>
                <a:cs typeface="Segoe UI" panose="020B0502040204020203" pitchFamily="34" charset="0"/>
              </a:rPr>
              <a:t>larger </a:t>
            </a:r>
            <a:r>
              <a:rPr lang="en-US" sz="2000" dirty="0" smtClean="0">
                <a:latin typeface="Segoe UI" panose="020B0502040204020203" pitchFamily="34" charset="0"/>
                <a:cs typeface="Segoe UI" panose="020B0502040204020203" pitchFamily="34" charset="0"/>
              </a:rPr>
              <a:t>spatial </a:t>
            </a:r>
            <a:r>
              <a:rPr lang="en-US" sz="2000" dirty="0" smtClean="0">
                <a:solidFill>
                  <a:prstClr val="black"/>
                </a:solidFill>
                <a:latin typeface="Segoe UI" panose="020B0502040204020203" pitchFamily="34" charset="0"/>
                <a:cs typeface="Segoe UI" panose="020B0502040204020203" pitchFamily="34" charset="0"/>
              </a:rPr>
              <a:t>scales</a:t>
            </a:r>
          </a:p>
          <a:p>
            <a:pPr lvl="0" algn="ctr">
              <a:defRPr/>
            </a:pPr>
            <a:r>
              <a:rPr lang="en-US" sz="2000" dirty="0">
                <a:solidFill>
                  <a:prstClr val="black"/>
                </a:solidFill>
                <a:latin typeface="Segoe UI" panose="020B0502040204020203" pitchFamily="34" charset="0"/>
                <a:cs typeface="Segoe UI" panose="020B0502040204020203" pitchFamily="34" charset="0"/>
              </a:rPr>
              <a:t>a</a:t>
            </a:r>
            <a:r>
              <a:rPr lang="en-US" sz="2000" dirty="0" smtClean="0">
                <a:solidFill>
                  <a:prstClr val="black"/>
                </a:solidFill>
                <a:latin typeface="Segoe UI" panose="020B0502040204020203" pitchFamily="34" charset="0"/>
                <a:cs typeface="Segoe UI" panose="020B0502040204020203" pitchFamily="34" charset="0"/>
              </a:rPr>
              <a:t>nd </a:t>
            </a:r>
            <a:r>
              <a:rPr lang="en-US" sz="2000" dirty="0" smtClean="0">
                <a:solidFill>
                  <a:srgbClr val="0070C0"/>
                </a:solidFill>
                <a:latin typeface="Segoe UI" panose="020B0502040204020203" pitchFamily="34" charset="0"/>
                <a:cs typeface="Segoe UI" panose="020B0502040204020203" pitchFamily="34" charset="0"/>
              </a:rPr>
              <a:t>longer</a:t>
            </a:r>
            <a:r>
              <a:rPr lang="en-US" sz="2000" dirty="0" smtClean="0">
                <a:solidFill>
                  <a:prstClr val="black"/>
                </a:solidFill>
                <a:latin typeface="Segoe UI" panose="020B0502040204020203" pitchFamily="34" charset="0"/>
                <a:cs typeface="Segoe UI" panose="020B0502040204020203" pitchFamily="34" charset="0"/>
              </a:rPr>
              <a:t> time scales</a:t>
            </a:r>
            <a:endParaRPr lang="en-US" sz="2000" dirty="0">
              <a:solidFill>
                <a:srgbClr val="0070C0"/>
              </a:solidFill>
              <a:latin typeface="Segoe UI" panose="020B0502040204020203" pitchFamily="34" charset="0"/>
              <a:cs typeface="Segoe UI" panose="020B0502040204020203" pitchFamily="34" charset="0"/>
            </a:endParaRPr>
          </a:p>
        </p:txBody>
      </p:sp>
      <p:sp>
        <p:nvSpPr>
          <p:cNvPr id="16" name="Rectangle 15"/>
          <p:cNvSpPr/>
          <p:nvPr/>
        </p:nvSpPr>
        <p:spPr>
          <a:xfrm>
            <a:off x="1711452" y="4508733"/>
            <a:ext cx="1442581"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i="1" dirty="0" smtClean="0">
                <a:solidFill>
                  <a:prstClr val="black"/>
                </a:solidFill>
                <a:latin typeface="Segoe UI" panose="020B0502040204020203" pitchFamily="34" charset="0"/>
                <a:cs typeface="Segoe UI" panose="020B0502040204020203" pitchFamily="34" charset="0"/>
              </a:rPr>
              <a:t>Source</a:t>
            </a:r>
            <a:r>
              <a:rPr kumimoji="0" lang="en-US" sz="1050" b="0" i="1" u="none" strike="noStrike" kern="1200" cap="none" spc="0" normalizeH="0" baseline="0" noProof="0" dirty="0" smtClean="0">
                <a:ln>
                  <a:noFill/>
                </a:ln>
                <a:solidFill>
                  <a:prstClr val="black"/>
                </a:solidFill>
                <a:effectLst/>
                <a:uLnTx/>
                <a:uFillTx/>
                <a:latin typeface="Segoe UI" panose="020B0502040204020203" pitchFamily="34" charset="0"/>
                <a:cs typeface="Segoe UI" panose="020B0502040204020203" pitchFamily="34" charset="0"/>
              </a:rPr>
              <a:t>: FAO</a:t>
            </a:r>
            <a:endParaRPr kumimoji="0" lang="en-US" sz="1050" b="0" i="1"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7" name="TextBox 16"/>
          <p:cNvSpPr txBox="1"/>
          <p:nvPr/>
        </p:nvSpPr>
        <p:spPr>
          <a:xfrm>
            <a:off x="961939" y="2543756"/>
            <a:ext cx="294160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cs typeface="Segoe UI" panose="020B0502040204020203" pitchFamily="34" charset="0"/>
              </a:rPr>
              <a:t>La Plata River Basin (LPRB)</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 name="Slide Number Placeholder 5"/>
          <p:cNvSpPr>
            <a:spLocks noGrp="1"/>
          </p:cNvSpPr>
          <p:nvPr>
            <p:ph type="sldNum" sz="quarter" idx="12"/>
          </p:nvPr>
        </p:nvSpPr>
        <p:spPr/>
        <p:txBody>
          <a:bodyPr/>
          <a:lstStyle/>
          <a:p>
            <a:fld id="{0E225444-6991-444D-8A1C-1BBB1E209468}" type="slidenum">
              <a:rPr lang="en-US" smtClean="0"/>
              <a:pPr/>
              <a:t>2</a:t>
            </a:fld>
            <a:r>
              <a:rPr lang="en-US" smtClean="0"/>
              <a:t>/19</a:t>
            </a:r>
            <a:endParaRPr lang="en-US" dirty="0"/>
          </a:p>
        </p:txBody>
      </p:sp>
    </p:spTree>
    <p:extLst>
      <p:ext uri="{BB962C8B-B14F-4D97-AF65-F5344CB8AC3E}">
        <p14:creationId xmlns:p14="http://schemas.microsoft.com/office/powerpoint/2010/main" val="13440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3101"/>
            <a:ext cx="10515600" cy="1325563"/>
          </a:xfrm>
        </p:spPr>
        <p:txBody>
          <a:bodyPr>
            <a:normAutofit/>
          </a:bodyPr>
          <a:lstStyle/>
          <a:p>
            <a:r>
              <a:rPr lang="en-US" sz="3200" dirty="0" smtClean="0"/>
              <a:t>References</a:t>
            </a:r>
            <a:endParaRPr lang="en-US" sz="3200" dirty="0"/>
          </a:p>
        </p:txBody>
      </p:sp>
      <p:sp>
        <p:nvSpPr>
          <p:cNvPr id="9" name="Rectangle 8"/>
          <p:cNvSpPr/>
          <p:nvPr/>
        </p:nvSpPr>
        <p:spPr>
          <a:xfrm>
            <a:off x="260659" y="1002462"/>
            <a:ext cx="11729885" cy="4278094"/>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Cook</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B., </a:t>
            </a:r>
            <a:r>
              <a:rPr kumimoji="0" lang="en-US" sz="1600" b="1" i="0" u="none" strike="noStrike" kern="1200" cap="none" spc="0" normalizeH="0" baseline="0" noProof="0" dirty="0" err="1">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Bonan</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G., &amp; Levis, S. (</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2006).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Soil moisture feedbacks to precipitation in Southern Africa. </a:t>
            </a:r>
            <a:r>
              <a:rPr kumimoji="0" lang="en-US" sz="1600" b="0" i="1"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Journal of Climate, 19</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(17), 4198-4206</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a:t>
            </a: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Eltahir</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E. (1998).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A soil moisture-rainfall feedback mechanism 1. Theory and observations. </a:t>
            </a:r>
            <a:r>
              <a:rPr kumimoji="0" lang="en-US" sz="1600" b="0" i="1"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Water Resources Research, 34</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(4), doi:10.1029/97WR03499.</a:t>
            </a: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Hohenegger</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C., </a:t>
            </a:r>
            <a:r>
              <a:rPr kumimoji="0" lang="en-US" sz="1600" b="1" i="0" u="none" strike="noStrike" kern="1200" cap="none" spc="0" normalizeH="0" baseline="0" noProof="0" dirty="0" err="1"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Brockhaus</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P., Bretherton</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C.S. &amp; </a:t>
            </a:r>
            <a:r>
              <a:rPr kumimoji="0" lang="en-US" sz="1600" b="1" i="0" u="none" strike="noStrike" kern="1200" cap="none" spc="0" normalizeH="0" baseline="0" noProof="0" dirty="0" err="1"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Schär</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C. </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(2009):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The Soil Moisture–Precipitation Feedback in Simulations with Explicit and Parameterized Convection. </a:t>
            </a:r>
            <a:r>
              <a:rPr kumimoji="0" lang="en-US" sz="1600" b="0" i="1"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J. Climate</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22, 5003–5020, </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doi:10.1175/2009JCLI2604.1.</a:t>
            </a: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National </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Research Council. (2010).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Assessment of </a:t>
            </a:r>
            <a:r>
              <a:rPr kumimoji="0" lang="en-US" sz="1600" b="0" i="0" u="none" strike="noStrike" kern="1200" cap="none" spc="0" normalizeH="0" baseline="0" noProof="0" dirty="0" err="1">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Intraseasonal</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to </a:t>
            </a:r>
            <a:r>
              <a:rPr kumimoji="0" lang="en-US" sz="1600" b="0" i="0" u="none" strike="noStrike" kern="1200" cap="none" spc="0" normalizeH="0" baseline="0" noProof="0" dirty="0" err="1">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Interannual</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Climate Prediction and Predictability. Washington, DC: </a:t>
            </a:r>
            <a:r>
              <a:rPr kumimoji="0" lang="en-US" sz="1600" b="0" i="1"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The National Academies Press</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600" b="0" i="0" u="none" strike="noStrike" kern="1200" cap="none" spc="0" normalizeH="0" baseline="0" noProof="0" dirty="0" err="1">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doi</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doi.org/10.17226/12878</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a:t>
            </a: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Pitman, A. (2003). </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The evolution of, and revolution in, land surface schemes designed for climate models. </a:t>
            </a:r>
            <a:r>
              <a:rPr kumimoji="0" lang="en-US" sz="1600" b="0" i="1"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International Journal of Climatology, 23</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(5), 479-510.</a:t>
            </a: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Taylor</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C., </a:t>
            </a:r>
            <a:r>
              <a:rPr kumimoji="0" lang="en-US" sz="1600" b="1" i="0" u="none" strike="noStrike" kern="1200" cap="none" spc="0" normalizeH="0" baseline="0" noProof="0" dirty="0" err="1">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Gounou</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A., </a:t>
            </a:r>
            <a:r>
              <a:rPr kumimoji="0" lang="en-US" sz="1600" b="1" i="0" u="none" strike="noStrike" kern="1200" cap="none" spc="0" normalizeH="0" baseline="0" noProof="0" dirty="0" err="1">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Guichard</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F., Harris, P., Ellis, R., </a:t>
            </a:r>
            <a:r>
              <a:rPr kumimoji="0" lang="en-US" sz="1600" b="1" i="0" u="none" strike="noStrike" kern="1200" cap="none" spc="0" normalizeH="0" baseline="0" noProof="0" dirty="0" err="1">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Couvreux</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F., &amp; De </a:t>
            </a:r>
            <a:r>
              <a:rPr kumimoji="0" lang="en-US" sz="1600" b="1" i="0" u="none" strike="noStrike" kern="1200" cap="none" spc="0" normalizeH="0" baseline="0" noProof="0" dirty="0" err="1">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Kauwe</a:t>
            </a: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M. (</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2011).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Frequency of </a:t>
            </a:r>
            <a:r>
              <a:rPr kumimoji="0" lang="en-US" sz="1600" b="0" i="0" u="none" strike="noStrike" kern="1200" cap="none" spc="0" normalizeH="0" baseline="0" noProof="0" dirty="0" err="1"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Sahelian</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storm initiation enhanced over mesoscale soil-moisture patterns. </a:t>
            </a:r>
            <a:r>
              <a:rPr kumimoji="0" lang="en-US" sz="1600" b="0" i="1"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Nature Geoscience, 4</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(7), 430-433</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rPr>
              <a:t>.</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sp>
        <p:nvSpPr>
          <p:cNvPr id="15" name="Footer Placeholder 1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6958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985" y="129579"/>
            <a:ext cx="10515600" cy="1325563"/>
          </a:xfrm>
        </p:spPr>
        <p:txBody>
          <a:bodyPr/>
          <a:lstStyle/>
          <a:p>
            <a:r>
              <a:rPr lang="en-US" dirty="0" smtClean="0"/>
              <a:t>Acknowledgements</a:t>
            </a:r>
            <a:endParaRPr lang="en-US" dirty="0"/>
          </a:p>
        </p:txBody>
      </p:sp>
      <p:sp>
        <p:nvSpPr>
          <p:cNvPr id="7" name="TextBox 6"/>
          <p:cNvSpPr txBox="1"/>
          <p:nvPr/>
        </p:nvSpPr>
        <p:spPr>
          <a:xfrm>
            <a:off x="513985" y="1320576"/>
            <a:ext cx="11029336"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Liang Chen</a:t>
            </a: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(Illinois</a:t>
            </a:r>
            <a:r>
              <a:rPr kumimoji="0" lang="en-US" sz="1800" b="0" i="0" u="none" strike="noStrike" kern="1200" cap="none" spc="0" normalizeH="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State</a:t>
            </a:r>
            <a:r>
              <a:rPr kumimoji="0" lang="en-US" sz="1800" b="0" i="0" u="none" strike="noStrike" kern="1200" cap="none" spc="0" normalizeH="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Water</a:t>
            </a:r>
            <a:r>
              <a:rPr kumimoji="0" lang="en-US" sz="1800" b="0" i="0" u="none" strike="noStrike" kern="1200" cap="none" spc="0" normalizeH="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Survey), who helped with the modeling portion of this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UIUC Sloan University Center</a:t>
            </a:r>
            <a:r>
              <a:rPr kumimoji="0" lang="en-US" sz="1800" b="1" i="0" u="none" strike="noStrike" kern="1200" cap="none" spc="0" normalizeH="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for </a:t>
            </a:r>
            <a:r>
              <a:rPr kumimoji="0" lang="en-US" sz="18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Exemplary Mentoring </a:t>
            </a: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&amp; </a:t>
            </a:r>
            <a:r>
              <a:rPr kumimoji="0" lang="en-US" sz="1800" b="1" i="0" u="none" strike="noStrike" kern="1200" cap="none" spc="0" normalizeH="0" baseline="0" noProof="0" dirty="0" smtClean="0">
                <a:ln>
                  <a:noFill/>
                </a:ln>
                <a:solidFill>
                  <a:prstClr val="black"/>
                </a:solidFill>
                <a:effectLst/>
                <a:uLnTx/>
                <a:uFillTx/>
                <a:latin typeface="Segoe UI" panose="020B0502040204020203" pitchFamily="34" charset="0"/>
                <a:cs typeface="Segoe UI" panose="020B0502040204020203" pitchFamily="34" charset="0"/>
              </a:rPr>
              <a:t>NCAR </a:t>
            </a:r>
            <a:r>
              <a:rPr lang="en-US" b="1" dirty="0" smtClean="0">
                <a:solidFill>
                  <a:prstClr val="black"/>
                </a:solidFill>
                <a:latin typeface="Segoe UI" panose="020B0502040204020203" pitchFamily="34" charset="0"/>
                <a:cs typeface="Segoe UI" panose="020B0502040204020203" pitchFamily="34" charset="0"/>
              </a:rPr>
              <a:t>Advanced Study Program </a:t>
            </a: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for their support.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High </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performance computing support from </a:t>
            </a: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Cheyenne</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(doi:10.5065/D6RX99HX) provided by </a:t>
            </a: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NCAR's Computational and Information Systems </a:t>
            </a:r>
            <a:r>
              <a:rPr kumimoji="0" lang="en-US" sz="18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Laboratory</a:t>
            </a: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(CISL), </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sponsored by the National Science Foundation</a:t>
            </a: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This </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material is based upon work supported by the </a:t>
            </a: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National Science Foundation </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under Grant No. 1454089. </a:t>
            </a:r>
            <a:endPar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Footer Placeholder 1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944465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9815"/>
          <a:stretch/>
        </p:blipFill>
        <p:spPr>
          <a:xfrm>
            <a:off x="636105" y="3310844"/>
            <a:ext cx="5232266" cy="2819260"/>
          </a:xfrm>
          <a:prstGeom prst="rect">
            <a:avLst/>
          </a:prstGeom>
        </p:spPr>
      </p:pic>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49630"/>
          <a:stretch/>
        </p:blipFill>
        <p:spPr>
          <a:xfrm>
            <a:off x="636105" y="481182"/>
            <a:ext cx="5232266" cy="2829662"/>
          </a:xfrm>
          <a:prstGeom prst="rect">
            <a:avLst/>
          </a:prstGeom>
        </p:spPr>
      </p:pic>
      <p:sp>
        <p:nvSpPr>
          <p:cNvPr id="2" name="TextBox 1"/>
          <p:cNvSpPr txBox="1"/>
          <p:nvPr/>
        </p:nvSpPr>
        <p:spPr>
          <a:xfrm>
            <a:off x="6581513" y="1302081"/>
            <a:ext cx="5088835" cy="1477328"/>
          </a:xfrm>
          <a:prstGeom prst="rect">
            <a:avLst/>
          </a:prstGeom>
          <a:noFill/>
        </p:spPr>
        <p:txBody>
          <a:bodyPr wrap="square" rtlCol="0">
            <a:spAutoFit/>
          </a:bodyPr>
          <a:lstStyle/>
          <a:p>
            <a:pPr algn="ctr"/>
            <a:r>
              <a:rPr lang="en-US" sz="2400" dirty="0" smtClean="0">
                <a:latin typeface="Segoe UI" panose="020B0502040204020203" pitchFamily="34" charset="0"/>
                <a:cs typeface="Segoe UI" panose="020B0502040204020203" pitchFamily="34" charset="0"/>
              </a:rPr>
              <a:t>Thank you!</a:t>
            </a:r>
          </a:p>
          <a:p>
            <a:pPr algn="ctr"/>
            <a:endParaRPr lang="en-US" sz="2400" b="1" dirty="0">
              <a:latin typeface="Segoe UI" panose="020B0502040204020203" pitchFamily="34" charset="0"/>
              <a:cs typeface="Segoe UI" panose="020B0502040204020203" pitchFamily="34" charset="0"/>
            </a:endParaRPr>
          </a:p>
          <a:p>
            <a:pPr algn="ctr"/>
            <a:r>
              <a:rPr lang="en-US" sz="2400" b="1" dirty="0" smtClean="0">
                <a:latin typeface="Segoe UI" panose="020B0502040204020203" pitchFamily="34" charset="0"/>
                <a:cs typeface="Segoe UI" panose="020B0502040204020203" pitchFamily="34" charset="0"/>
              </a:rPr>
              <a:t>Questions?</a:t>
            </a:r>
          </a:p>
          <a:p>
            <a:pPr algn="ctr"/>
            <a:endParaRPr lang="en-US" b="1" dirty="0">
              <a:latin typeface="Segoe UI" panose="020B0502040204020203" pitchFamily="34" charset="0"/>
              <a:cs typeface="Segoe UI" panose="020B0502040204020203" pitchFamily="34" charset="0"/>
            </a:endParaRPr>
          </a:p>
        </p:txBody>
      </p:sp>
      <p:sp>
        <p:nvSpPr>
          <p:cNvPr id="3" name="Rectangle 2"/>
          <p:cNvSpPr/>
          <p:nvPr/>
        </p:nvSpPr>
        <p:spPr>
          <a:xfrm>
            <a:off x="6806799" y="2953313"/>
            <a:ext cx="4638261" cy="923330"/>
          </a:xfrm>
          <a:prstGeom prst="rect">
            <a:avLst/>
          </a:prstGeom>
          <a:ln w="19050">
            <a:solidFill>
              <a:schemeClr val="tx1"/>
            </a:solidFill>
          </a:ln>
        </p:spPr>
        <p:txBody>
          <a:bodyPr wrap="square">
            <a:spAutoFit/>
          </a:bodyPr>
          <a:lstStyle/>
          <a:p>
            <a:pPr algn="ctr"/>
            <a:r>
              <a:rPr lang="en-US" dirty="0" smtClean="0">
                <a:latin typeface="Segoe UI" panose="020B0502040204020203" pitchFamily="34" charset="0"/>
                <a:cs typeface="Segoe UI" panose="020B0502040204020203" pitchFamily="34" charset="0"/>
              </a:rPr>
              <a:t>Carolina Bieri</a:t>
            </a:r>
          </a:p>
          <a:p>
            <a:pPr algn="ctr"/>
            <a:r>
              <a:rPr lang="en-US" dirty="0" smtClean="0">
                <a:latin typeface="Segoe UI" panose="020B0502040204020203" pitchFamily="34" charset="0"/>
                <a:cs typeface="Segoe UI" panose="020B0502040204020203" pitchFamily="34" charset="0"/>
              </a:rPr>
              <a:t>University </a:t>
            </a:r>
            <a:r>
              <a:rPr lang="en-US" dirty="0" smtClean="0">
                <a:latin typeface="Segoe UI" panose="020B0502040204020203" pitchFamily="34" charset="0"/>
                <a:cs typeface="Segoe UI" panose="020B0502040204020203" pitchFamily="34" charset="0"/>
              </a:rPr>
              <a:t>of Illinois at Urbana-Champaign</a:t>
            </a:r>
          </a:p>
          <a:p>
            <a:pPr algn="ctr"/>
            <a:r>
              <a:rPr lang="en-US" b="1" dirty="0" smtClean="0">
                <a:latin typeface="Segoe UI" panose="020B0502040204020203" pitchFamily="34" charset="0"/>
                <a:cs typeface="Segoe UI" panose="020B0502040204020203" pitchFamily="34" charset="0"/>
              </a:rPr>
              <a:t>bieri2@illinois.edu</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25923" y="5041989"/>
            <a:ext cx="688849" cy="996698"/>
          </a:xfrm>
          <a:prstGeom prst="rect">
            <a:avLst/>
          </a:prstGeom>
        </p:spPr>
      </p:pic>
      <p:pic>
        <p:nvPicPr>
          <p:cNvPr id="12" name="Picture 2" descr="../../Desktop/Screen%20Shot%202017-12-08%20at%202.25.32%20P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5600" y="5297742"/>
            <a:ext cx="2169283" cy="5287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www.nsf.gov/images/logos/NSF_4-Color_bitmap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5261" y="4950572"/>
            <a:ext cx="1173399" cy="11795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7"/>
          <a:stretch>
            <a:fillRect/>
          </a:stretch>
        </p:blipFill>
        <p:spPr>
          <a:xfrm>
            <a:off x="9718549" y="5105970"/>
            <a:ext cx="1476851" cy="868736"/>
          </a:xfrm>
          <a:prstGeom prst="rect">
            <a:avLst/>
          </a:prstGeom>
        </p:spPr>
      </p:pic>
    </p:spTree>
    <p:extLst>
      <p:ext uri="{BB962C8B-B14F-4D97-AF65-F5344CB8AC3E}">
        <p14:creationId xmlns:p14="http://schemas.microsoft.com/office/powerpoint/2010/main" val="5719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1111769" y="1601940"/>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96172" y="1571859"/>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732229" y="1601940"/>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976146" y="1561046"/>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677972" y="2658359"/>
            <a:ext cx="0" cy="1923068"/>
          </a:xfrm>
          <a:prstGeom prst="straightConnector1">
            <a:avLst/>
          </a:prstGeom>
          <a:ln w="1270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103750" y="2658359"/>
            <a:ext cx="0" cy="1923068"/>
          </a:xfrm>
          <a:prstGeom prst="straightConnector1">
            <a:avLst/>
          </a:prstGeom>
          <a:ln w="63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10097680" y="2658359"/>
            <a:ext cx="0" cy="1923068"/>
          </a:xfrm>
          <a:prstGeom prst="straightConnector1">
            <a:avLst/>
          </a:prstGeom>
          <a:ln w="635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0523458" y="2658359"/>
            <a:ext cx="0" cy="1923068"/>
          </a:xfrm>
          <a:prstGeom prst="straightConnector1">
            <a:avLst/>
          </a:prstGeom>
          <a:ln w="1270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228813"/>
            <a:ext cx="12529582" cy="1325563"/>
          </a:xfrm>
        </p:spPr>
        <p:txBody>
          <a:bodyPr>
            <a:normAutofit/>
          </a:bodyPr>
          <a:lstStyle/>
          <a:p>
            <a:r>
              <a:rPr lang="en-US" sz="3200" dirty="0" smtClean="0">
                <a:latin typeface="Segoe UI" panose="020B0502040204020203" pitchFamily="34" charset="0"/>
                <a:cs typeface="Segoe UI" panose="020B0502040204020203" pitchFamily="34" charset="0"/>
              </a:rPr>
              <a:t>SM can have a </a:t>
            </a:r>
            <a:r>
              <a:rPr lang="en-US" sz="3200" dirty="0" smtClean="0">
                <a:solidFill>
                  <a:srgbClr val="FF0000"/>
                </a:solidFill>
                <a:latin typeface="Segoe UI" panose="020B0502040204020203" pitchFamily="34" charset="0"/>
                <a:cs typeface="Segoe UI" panose="020B0502040204020203" pitchFamily="34" charset="0"/>
              </a:rPr>
              <a:t>positive</a:t>
            </a:r>
            <a:r>
              <a:rPr lang="en-US" sz="3200" dirty="0" smtClean="0">
                <a:latin typeface="Segoe UI" panose="020B0502040204020203" pitchFamily="34" charset="0"/>
                <a:cs typeface="Segoe UI" panose="020B0502040204020203" pitchFamily="34" charset="0"/>
              </a:rPr>
              <a:t> or </a:t>
            </a:r>
            <a:r>
              <a:rPr lang="en-US" sz="3200" dirty="0" smtClean="0">
                <a:solidFill>
                  <a:srgbClr val="0070C0"/>
                </a:solidFill>
                <a:latin typeface="Segoe UI" panose="020B0502040204020203" pitchFamily="34" charset="0"/>
                <a:cs typeface="Segoe UI" panose="020B0502040204020203" pitchFamily="34" charset="0"/>
              </a:rPr>
              <a:t>negative</a:t>
            </a:r>
            <a:r>
              <a:rPr lang="en-US" sz="3200" dirty="0" smtClean="0">
                <a:latin typeface="Segoe UI" panose="020B0502040204020203" pitchFamily="34" charset="0"/>
                <a:cs typeface="Segoe UI" panose="020B0502040204020203" pitchFamily="34" charset="0"/>
              </a:rPr>
              <a:t> effect on precipitation.</a:t>
            </a:r>
            <a:endParaRPr lang="en-US" sz="3200" dirty="0">
              <a:latin typeface="Segoe UI" panose="020B0502040204020203" pitchFamily="34" charset="0"/>
              <a:cs typeface="Segoe UI" panose="020B0502040204020203" pitchFamily="34" charset="0"/>
            </a:endParaRPr>
          </a:p>
        </p:txBody>
      </p:sp>
      <p:sp>
        <p:nvSpPr>
          <p:cNvPr id="3" name="Rectangle 2"/>
          <p:cNvSpPr/>
          <p:nvPr/>
        </p:nvSpPr>
        <p:spPr>
          <a:xfrm flipH="1">
            <a:off x="1225269" y="4581427"/>
            <a:ext cx="10067827" cy="1640263"/>
          </a:xfrm>
          <a:prstGeom prst="rect">
            <a:avLst/>
          </a:prstGeom>
          <a:gradFill flip="none" rotWithShape="1">
            <a:gsLst>
              <a:gs pos="0">
                <a:schemeClr val="accent6">
                  <a:lumMod val="75000"/>
                </a:schemeClr>
              </a:gs>
              <a:gs pos="100000">
                <a:schemeClr val="accent2">
                  <a:lumMod val="50000"/>
                </a:schemeClr>
              </a:gs>
            </a:gsLst>
            <a:path path="circle">
              <a:fillToRect l="100000" t="100000"/>
            </a:path>
            <a:tileRect r="-100000" b="-100000"/>
          </a:gra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1164565" y="4939893"/>
            <a:ext cx="2263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Wet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Lower Bowen Ratio (BR)</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4" name="Rectangle 23"/>
          <p:cNvSpPr/>
          <p:nvPr/>
        </p:nvSpPr>
        <p:spPr>
          <a:xfrm>
            <a:off x="9123604" y="4939893"/>
            <a:ext cx="2230196"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D</a:t>
            </a:r>
            <a:r>
              <a:rPr kumimoji="0" lang="en-US" sz="1800" b="0" i="0" u="none" strike="noStrike" kern="1200" cap="none" spc="0" normalizeH="0" baseline="0" noProof="0" dirty="0" err="1" smtClean="0">
                <a:ln>
                  <a:noFill/>
                </a:ln>
                <a:solidFill>
                  <a:prstClr val="white"/>
                </a:solidFill>
                <a:effectLst/>
                <a:uLnTx/>
                <a:uFillTx/>
                <a:latin typeface="Segoe UI" panose="020B0502040204020203" pitchFamily="34" charset="0"/>
                <a:ea typeface="+mn-ea"/>
                <a:cs typeface="Segoe UI" panose="020B0502040204020203" pitchFamily="34" charset="0"/>
              </a:rPr>
              <a:t>ry</a:t>
            </a:r>
            <a:endParaRPr kumimoji="0" lang="en-US" sz="18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Segoe UI" panose="020B0502040204020203" pitchFamily="34" charset="0"/>
                <a:ea typeface="+mn-ea"/>
                <a:cs typeface="Segoe UI" panose="020B0502040204020203" pitchFamily="34" charset="0"/>
              </a:rPr>
              <a:t>Higher Bowen Ratio (BR)</a:t>
            </a: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169" name="Rectangle 7168"/>
          <p:cNvSpPr/>
          <p:nvPr/>
        </p:nvSpPr>
        <p:spPr>
          <a:xfrm>
            <a:off x="1112933" y="2249385"/>
            <a:ext cx="150714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Segoe UI" panose="020B0502040204020203" pitchFamily="34" charset="0"/>
                <a:ea typeface="+mn-ea"/>
                <a:cs typeface="Segoe UI" panose="020B0502040204020203" pitchFamily="34" charset="0"/>
              </a:rPr>
              <a:t>Enhanced </a:t>
            </a:r>
            <a:r>
              <a:rPr kumimoji="0" lang="en-US" sz="1800" b="0" i="0" u="none" strike="noStrike" kern="1200" cap="none" spc="0" normalizeH="0" baseline="0" noProof="0" dirty="0" smtClean="0">
                <a:ln>
                  <a:noFill/>
                </a:ln>
                <a:solidFill>
                  <a:srgbClr val="5B9BD5">
                    <a:lumMod val="75000"/>
                  </a:srgbClr>
                </a:solidFill>
                <a:effectLst/>
                <a:uLnTx/>
                <a:uFillTx/>
                <a:latin typeface="Segoe UI" panose="020B0502040204020203" pitchFamily="34" charset="0"/>
                <a:ea typeface="+mn-ea"/>
                <a:cs typeface="Segoe UI" panose="020B0502040204020203" pitchFamily="34" charset="0"/>
              </a:rPr>
              <a:t>LH</a:t>
            </a:r>
            <a:endParaRPr kumimoji="0" lang="en-US" sz="1800" b="0" i="0" u="none" strike="noStrike" kern="1200" cap="none" spc="0" normalizeH="0" baseline="0" noProof="0" dirty="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7171" name="Rectangle 7170"/>
          <p:cNvSpPr/>
          <p:nvPr/>
        </p:nvSpPr>
        <p:spPr>
          <a:xfrm>
            <a:off x="9504473" y="2249385"/>
            <a:ext cx="1521570" cy="369332"/>
          </a:xfrm>
          <a:prstGeom prst="rect">
            <a:avLst/>
          </a:prstGeom>
          <a:ln>
            <a:no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Enhanced </a:t>
            </a:r>
            <a:r>
              <a:rPr kumimoji="0" lang="en-US" sz="1800" b="0" i="0" u="none" strike="noStrike" kern="1200" cap="none" spc="0" normalizeH="0" baseline="0" noProof="0" dirty="0" smtClean="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SH</a:t>
            </a:r>
            <a:endParaRPr kumimoji="0" lang="en-US" sz="18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endParaRPr>
          </a:p>
        </p:txBody>
      </p:sp>
      <p:sp>
        <p:nvSpPr>
          <p:cNvPr id="7173" name="Cloud 7172"/>
          <p:cNvSpPr/>
          <p:nvPr/>
        </p:nvSpPr>
        <p:spPr>
          <a:xfrm>
            <a:off x="773254" y="832470"/>
            <a:ext cx="1731211" cy="1091525"/>
          </a:xfrm>
          <a:prstGeom prst="cloud">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174" name="TextBox 7173"/>
          <p:cNvSpPr txBox="1"/>
          <p:nvPr/>
        </p:nvSpPr>
        <p:spPr>
          <a:xfrm>
            <a:off x="920462" y="903766"/>
            <a:ext cx="140459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Greater moisture availability</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0" name="TextBox 39"/>
          <p:cNvSpPr txBox="1"/>
          <p:nvPr/>
        </p:nvSpPr>
        <p:spPr>
          <a:xfrm>
            <a:off x="9562963" y="1307672"/>
            <a:ext cx="140459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Lower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moisture availability</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TextBox 5"/>
          <p:cNvSpPr txBox="1"/>
          <p:nvPr/>
        </p:nvSpPr>
        <p:spPr>
          <a:xfrm>
            <a:off x="1001381" y="6272379"/>
            <a:ext cx="279909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err="1" smtClean="0">
                <a:ln>
                  <a:noFill/>
                </a:ln>
                <a:solidFill>
                  <a:prstClr val="black"/>
                </a:solidFill>
                <a:effectLst/>
                <a:uLnTx/>
                <a:uFillTx/>
                <a:latin typeface="Segoe UI" panose="020B0502040204020203" pitchFamily="34" charset="0"/>
                <a:ea typeface="+mn-ea"/>
                <a:cs typeface="Segoe UI" panose="020B0502040204020203" pitchFamily="34" charset="0"/>
              </a:rPr>
              <a:t>Eltahir</a:t>
            </a:r>
            <a:r>
              <a:rPr kumimoji="0" lang="en-US" sz="1200" b="0" i="1"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(1998); Pitman (2003)</a:t>
            </a:r>
            <a:endPar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TextBox 8"/>
          <p:cNvSpPr txBox="1"/>
          <p:nvPr/>
        </p:nvSpPr>
        <p:spPr>
          <a:xfrm>
            <a:off x="5319997" y="1048097"/>
            <a:ext cx="1878368" cy="400110"/>
          </a:xfrm>
          <a:prstGeom prst="rect">
            <a:avLst/>
          </a:prstGeom>
          <a:noFill/>
          <a:ln w="1905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FF0000"/>
                </a:solidFill>
                <a:effectLst/>
                <a:uLnTx/>
                <a:uFillTx/>
                <a:latin typeface="Segoe UI" panose="020B0502040204020203" pitchFamily="34" charset="0"/>
                <a:ea typeface="+mn-ea"/>
                <a:cs typeface="Segoe UI" panose="020B0502040204020203" pitchFamily="34" charset="0"/>
              </a:rPr>
              <a:t>Positive Effect</a:t>
            </a:r>
            <a:endParaRPr kumimoji="0" lang="en-US" sz="20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16" name="Footer Placeholder 1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p:txBody>
          <a:bodyPr/>
          <a:lstStyle/>
          <a:p>
            <a:fld id="{0E225444-6991-444D-8A1C-1BBB1E209468}" type="slidenum">
              <a:rPr lang="en-US" smtClean="0"/>
              <a:pPr/>
              <a:t>3</a:t>
            </a:fld>
            <a:r>
              <a:rPr lang="en-US" smtClean="0"/>
              <a:t>/19</a:t>
            </a:r>
            <a:endParaRPr lang="en-US" dirty="0"/>
          </a:p>
        </p:txBody>
      </p:sp>
    </p:spTree>
    <p:extLst>
      <p:ext uri="{BB962C8B-B14F-4D97-AF65-F5344CB8AC3E}">
        <p14:creationId xmlns:p14="http://schemas.microsoft.com/office/powerpoint/2010/main" val="55481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69"/>
                                        </p:tgtEl>
                                        <p:attrNameLst>
                                          <p:attrName>style.visibility</p:attrName>
                                        </p:attrNameLst>
                                      </p:cBhvr>
                                      <p:to>
                                        <p:strVal val="visible"/>
                                      </p:to>
                                    </p:set>
                                    <p:animEffect transition="in" filter="fade">
                                      <p:cBhvr>
                                        <p:cTn id="15" dur="500"/>
                                        <p:tgtEl>
                                          <p:spTgt spid="716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74"/>
                                        </p:tgtEl>
                                        <p:attrNameLst>
                                          <p:attrName>style.visibility</p:attrName>
                                        </p:attrNameLst>
                                      </p:cBhvr>
                                      <p:to>
                                        <p:strVal val="visible"/>
                                      </p:to>
                                    </p:set>
                                    <p:animEffect transition="in" filter="fade">
                                      <p:cBhvr>
                                        <p:cTn id="20" dur="500"/>
                                        <p:tgtEl>
                                          <p:spTgt spid="717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173"/>
                                        </p:tgtEl>
                                        <p:attrNameLst>
                                          <p:attrName>style.visibility</p:attrName>
                                        </p:attrNameLst>
                                      </p:cBhvr>
                                      <p:to>
                                        <p:strVal val="visible"/>
                                      </p:to>
                                    </p:set>
                                    <p:animEffect transition="in" filter="fade">
                                      <p:cBhvr>
                                        <p:cTn id="25" dur="500"/>
                                        <p:tgtEl>
                                          <p:spTgt spid="7173"/>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171"/>
                                        </p:tgtEl>
                                        <p:attrNameLst>
                                          <p:attrName>style.visibility</p:attrName>
                                        </p:attrNameLst>
                                      </p:cBhvr>
                                      <p:to>
                                        <p:strVal val="visible"/>
                                      </p:to>
                                    </p:set>
                                    <p:animEffect transition="in" filter="fade">
                                      <p:cBhvr>
                                        <p:cTn id="50" dur="500"/>
                                        <p:tgtEl>
                                          <p:spTgt spid="717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P spid="7171" grpId="0"/>
      <p:bldP spid="7173" grpId="0" animBg="1"/>
      <p:bldP spid="7174"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9753582" y="1451678"/>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037985" y="1421597"/>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374042" y="1451678"/>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617959" y="1410784"/>
            <a:ext cx="528320" cy="69138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8" name="Cloud 47"/>
          <p:cNvSpPr/>
          <p:nvPr/>
        </p:nvSpPr>
        <p:spPr>
          <a:xfrm>
            <a:off x="9271024" y="744560"/>
            <a:ext cx="1747819" cy="1009535"/>
          </a:xfrm>
          <a:prstGeom prst="cloud">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8" name="Straight Arrow Connector 7"/>
          <p:cNvCxnSpPr/>
          <p:nvPr/>
        </p:nvCxnSpPr>
        <p:spPr>
          <a:xfrm flipV="1">
            <a:off x="1677972" y="2658359"/>
            <a:ext cx="0" cy="1923068"/>
          </a:xfrm>
          <a:prstGeom prst="straightConnector1">
            <a:avLst/>
          </a:prstGeom>
          <a:ln w="1270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103750" y="2658359"/>
            <a:ext cx="0" cy="1923068"/>
          </a:xfrm>
          <a:prstGeom prst="straightConnector1">
            <a:avLst/>
          </a:prstGeom>
          <a:ln w="635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10102534" y="2658359"/>
            <a:ext cx="0" cy="1923068"/>
          </a:xfrm>
          <a:prstGeom prst="straightConnector1">
            <a:avLst/>
          </a:prstGeom>
          <a:ln w="635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0528312" y="2658359"/>
            <a:ext cx="0" cy="1923068"/>
          </a:xfrm>
          <a:prstGeom prst="straightConnector1">
            <a:avLst/>
          </a:prstGeom>
          <a:ln w="1270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flipH="1">
            <a:off x="1225269" y="4581427"/>
            <a:ext cx="10067827" cy="1640263"/>
          </a:xfrm>
          <a:prstGeom prst="rect">
            <a:avLst/>
          </a:prstGeom>
          <a:gradFill flip="none" rotWithShape="1">
            <a:gsLst>
              <a:gs pos="0">
                <a:schemeClr val="accent6">
                  <a:lumMod val="75000"/>
                </a:schemeClr>
              </a:gs>
              <a:gs pos="100000">
                <a:schemeClr val="accent2">
                  <a:lumMod val="50000"/>
                </a:schemeClr>
              </a:gs>
            </a:gsLst>
            <a:path path="circle">
              <a:fillToRect l="100000" t="100000"/>
            </a:path>
            <a:tileRect r="-100000" b="-100000"/>
          </a:gra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169" name="Rectangle 7168"/>
          <p:cNvSpPr/>
          <p:nvPr/>
        </p:nvSpPr>
        <p:spPr>
          <a:xfrm>
            <a:off x="1112933" y="2249385"/>
            <a:ext cx="150714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Segoe UI" panose="020B0502040204020203" pitchFamily="34" charset="0"/>
                <a:ea typeface="+mn-ea"/>
                <a:cs typeface="Segoe UI" panose="020B0502040204020203" pitchFamily="34" charset="0"/>
              </a:rPr>
              <a:t>Enhanced </a:t>
            </a:r>
            <a:r>
              <a:rPr kumimoji="0" lang="en-US" sz="1800" b="0" i="0" u="none" strike="noStrike" kern="1200" cap="none" spc="0" normalizeH="0" baseline="0" noProof="0" dirty="0" smtClean="0">
                <a:ln>
                  <a:noFill/>
                </a:ln>
                <a:solidFill>
                  <a:srgbClr val="5B9BD5">
                    <a:lumMod val="75000"/>
                  </a:srgbClr>
                </a:solidFill>
                <a:effectLst/>
                <a:uLnTx/>
                <a:uFillTx/>
                <a:latin typeface="Segoe UI" panose="020B0502040204020203" pitchFamily="34" charset="0"/>
                <a:ea typeface="+mn-ea"/>
                <a:cs typeface="Segoe UI" panose="020B0502040204020203" pitchFamily="34" charset="0"/>
              </a:rPr>
              <a:t>LH</a:t>
            </a:r>
            <a:endParaRPr kumimoji="0" lang="en-US" sz="1800" b="0" i="0" u="none" strike="noStrike" kern="1200" cap="none" spc="0" normalizeH="0" baseline="0" noProof="0" dirty="0">
              <a:ln>
                <a:noFill/>
              </a:ln>
              <a:solidFill>
                <a:srgbClr val="5B9BD5">
                  <a:lumMod val="75000"/>
                </a:srgbClr>
              </a:solidFill>
              <a:effectLst/>
              <a:uLnTx/>
              <a:uFillTx/>
              <a:latin typeface="Segoe UI" panose="020B0502040204020203" pitchFamily="34" charset="0"/>
              <a:ea typeface="+mn-ea"/>
              <a:cs typeface="Segoe UI" panose="020B0502040204020203" pitchFamily="34" charset="0"/>
            </a:endParaRPr>
          </a:p>
        </p:txBody>
      </p:sp>
      <p:sp>
        <p:nvSpPr>
          <p:cNvPr id="7171" name="Rectangle 7170"/>
          <p:cNvSpPr/>
          <p:nvPr/>
        </p:nvSpPr>
        <p:spPr>
          <a:xfrm>
            <a:off x="9497273" y="2247222"/>
            <a:ext cx="152157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Enhanced </a:t>
            </a:r>
            <a:r>
              <a:rPr kumimoji="0" lang="en-US" sz="1800" b="0" i="0" u="none" strike="noStrike" kern="1200" cap="none" spc="0" normalizeH="0" baseline="0" noProof="0" dirty="0" smtClean="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SH</a:t>
            </a:r>
            <a:endParaRPr kumimoji="0" lang="en-US" sz="18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endParaRPr>
          </a:p>
        </p:txBody>
      </p:sp>
      <p:sp>
        <p:nvSpPr>
          <p:cNvPr id="7174" name="TextBox 7173"/>
          <p:cNvSpPr txBox="1"/>
          <p:nvPr/>
        </p:nvSpPr>
        <p:spPr>
          <a:xfrm>
            <a:off x="2382653" y="1317007"/>
            <a:ext cx="140459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Boundary layer stabilization</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0" name="TextBox 39"/>
          <p:cNvSpPr txBox="1"/>
          <p:nvPr/>
        </p:nvSpPr>
        <p:spPr>
          <a:xfrm>
            <a:off x="9323751" y="935496"/>
            <a:ext cx="16019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Boundary layer destabilization</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Rectangle 6"/>
          <p:cNvSpPr/>
          <p:nvPr/>
        </p:nvSpPr>
        <p:spPr>
          <a:xfrm>
            <a:off x="215953" y="1317008"/>
            <a:ext cx="1425754"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Enhanced evaporative cooling</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10" name="Straight Arrow Connector 9"/>
          <p:cNvCxnSpPr/>
          <p:nvPr/>
        </p:nvCxnSpPr>
        <p:spPr>
          <a:xfrm>
            <a:off x="1556792" y="1787314"/>
            <a:ext cx="8777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6" idx="3"/>
          </p:cNvCxnSpPr>
          <p:nvPr/>
        </p:nvCxnSpPr>
        <p:spPr>
          <a:xfrm flipV="1">
            <a:off x="8422759" y="1473136"/>
            <a:ext cx="766961" cy="3212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7276799" y="1425084"/>
            <a:ext cx="114596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Enhanced surface heating</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TextBox 3"/>
          <p:cNvSpPr txBox="1"/>
          <p:nvPr/>
        </p:nvSpPr>
        <p:spPr>
          <a:xfrm>
            <a:off x="9806367" y="3467407"/>
            <a:ext cx="9834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smtClean="0">
                <a:ln>
                  <a:noFill/>
                </a:ln>
                <a:solidFill>
                  <a:srgbClr val="4472C4">
                    <a:lumMod val="75000"/>
                  </a:srgbClr>
                </a:solidFill>
                <a:effectLst/>
                <a:uLnTx/>
                <a:uFillTx/>
                <a:latin typeface="Segoe UI" panose="020B0502040204020203" pitchFamily="34" charset="0"/>
                <a:ea typeface="+mn-ea"/>
                <a:cs typeface="Segoe UI" panose="020B0502040204020203" pitchFamily="34" charset="0"/>
              </a:rPr>
              <a:t>L</a:t>
            </a:r>
            <a:endParaRPr kumimoji="0" lang="en-US" sz="4000" b="1" i="0" u="none" strike="noStrike" kern="1200" cap="none" spc="0" normalizeH="0" baseline="0" noProof="0" dirty="0">
              <a:ln>
                <a:noFill/>
              </a:ln>
              <a:solidFill>
                <a:srgbClr val="4472C4">
                  <a:lumMod val="75000"/>
                </a:srgbClr>
              </a:solidFill>
              <a:effectLst/>
              <a:uLnTx/>
              <a:uFillTx/>
              <a:latin typeface="Segoe UI" panose="020B0502040204020203" pitchFamily="34" charset="0"/>
              <a:ea typeface="+mn-ea"/>
              <a:cs typeface="Segoe UI" panose="020B0502040204020203" pitchFamily="34" charset="0"/>
            </a:endParaRPr>
          </a:p>
        </p:txBody>
      </p:sp>
      <p:sp>
        <p:nvSpPr>
          <p:cNvPr id="9" name="Rectangle 8"/>
          <p:cNvSpPr/>
          <p:nvPr/>
        </p:nvSpPr>
        <p:spPr>
          <a:xfrm>
            <a:off x="8810333" y="3689279"/>
            <a:ext cx="1291957"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Thermal low</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2" name="Rectangle 11"/>
          <p:cNvSpPr/>
          <p:nvPr/>
        </p:nvSpPr>
        <p:spPr>
          <a:xfrm>
            <a:off x="1164565" y="4939893"/>
            <a:ext cx="2271106"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Lower Bowen Ratio (BR)</a:t>
            </a:r>
          </a:p>
        </p:txBody>
      </p:sp>
      <p:sp>
        <p:nvSpPr>
          <p:cNvPr id="13" name="Rectangle 12"/>
          <p:cNvSpPr/>
          <p:nvPr/>
        </p:nvSpPr>
        <p:spPr>
          <a:xfrm>
            <a:off x="9093919" y="4939893"/>
            <a:ext cx="2313414"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Higher Bowen Ratio (BR)</a:t>
            </a:r>
          </a:p>
        </p:txBody>
      </p:sp>
      <p:sp>
        <p:nvSpPr>
          <p:cNvPr id="17" name="Rectangle 16"/>
          <p:cNvSpPr/>
          <p:nvPr/>
        </p:nvSpPr>
        <p:spPr>
          <a:xfrm>
            <a:off x="1055679" y="6272379"/>
            <a:ext cx="307180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Cook et al. (2005); </a:t>
            </a:r>
            <a:r>
              <a:rPr kumimoji="0" lang="en-US" sz="1200" b="0" i="1" u="none" strike="noStrike" kern="1200" cap="none" spc="0" normalizeH="0" baseline="0" noProof="0" dirty="0" err="1" smtClean="0">
                <a:ln>
                  <a:noFill/>
                </a:ln>
                <a:solidFill>
                  <a:prstClr val="black"/>
                </a:solidFill>
                <a:effectLst/>
                <a:uLnTx/>
                <a:uFillTx/>
                <a:latin typeface="Segoe UI" panose="020B0502040204020203" pitchFamily="34" charset="0"/>
                <a:ea typeface="+mn-ea"/>
                <a:cs typeface="Segoe UI" panose="020B0502040204020203" pitchFamily="34" charset="0"/>
              </a:rPr>
              <a:t>Hohenegger</a:t>
            </a:r>
            <a:r>
              <a:rPr kumimoji="0" lang="en-US" sz="1200" b="0" i="1"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et al. (2009)</a:t>
            </a:r>
            <a:endPar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0" name="Rectangle 19"/>
          <p:cNvSpPr/>
          <p:nvPr/>
        </p:nvSpPr>
        <p:spPr>
          <a:xfrm>
            <a:off x="5241562" y="1047717"/>
            <a:ext cx="2035237" cy="400110"/>
          </a:xfrm>
          <a:prstGeom prst="rect">
            <a:avLst/>
          </a:prstGeom>
          <a:ln w="19050">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Negative </a:t>
            </a: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Effect</a:t>
            </a:r>
          </a:p>
        </p:txBody>
      </p:sp>
      <p:sp>
        <p:nvSpPr>
          <p:cNvPr id="39" name="Title 1"/>
          <p:cNvSpPr>
            <a:spLocks noGrp="1"/>
          </p:cNvSpPr>
          <p:nvPr>
            <p:ph type="title"/>
          </p:nvPr>
        </p:nvSpPr>
        <p:spPr>
          <a:xfrm>
            <a:off x="0" y="-228813"/>
            <a:ext cx="12529582" cy="1325563"/>
          </a:xfrm>
        </p:spPr>
        <p:txBody>
          <a:bodyPr>
            <a:normAutofit/>
          </a:bodyPr>
          <a:lstStyle/>
          <a:p>
            <a:r>
              <a:rPr lang="en-US" sz="3200" dirty="0" smtClean="0">
                <a:latin typeface="Segoe UI" panose="020B0502040204020203" pitchFamily="34" charset="0"/>
                <a:cs typeface="Segoe UI" panose="020B0502040204020203" pitchFamily="34" charset="0"/>
              </a:rPr>
              <a:t>SM can have a </a:t>
            </a:r>
            <a:r>
              <a:rPr lang="en-US" sz="3200" dirty="0" smtClean="0">
                <a:solidFill>
                  <a:srgbClr val="FF0000"/>
                </a:solidFill>
                <a:latin typeface="Segoe UI" panose="020B0502040204020203" pitchFamily="34" charset="0"/>
                <a:cs typeface="Segoe UI" panose="020B0502040204020203" pitchFamily="34" charset="0"/>
              </a:rPr>
              <a:t>positive</a:t>
            </a:r>
            <a:r>
              <a:rPr lang="en-US" sz="3200" dirty="0" smtClean="0">
                <a:latin typeface="Segoe UI" panose="020B0502040204020203" pitchFamily="34" charset="0"/>
                <a:cs typeface="Segoe UI" panose="020B0502040204020203" pitchFamily="34" charset="0"/>
              </a:rPr>
              <a:t> or </a:t>
            </a:r>
            <a:r>
              <a:rPr lang="en-US" sz="3200" dirty="0" smtClean="0">
                <a:solidFill>
                  <a:srgbClr val="0070C0"/>
                </a:solidFill>
                <a:latin typeface="Segoe UI" panose="020B0502040204020203" pitchFamily="34" charset="0"/>
                <a:cs typeface="Segoe UI" panose="020B0502040204020203" pitchFamily="34" charset="0"/>
              </a:rPr>
              <a:t>negative</a:t>
            </a:r>
            <a:r>
              <a:rPr lang="en-US" sz="3200" dirty="0" smtClean="0">
                <a:latin typeface="Segoe UI" panose="020B0502040204020203" pitchFamily="34" charset="0"/>
                <a:cs typeface="Segoe UI" panose="020B0502040204020203" pitchFamily="34" charset="0"/>
              </a:rPr>
              <a:t> effect on precipitation.</a:t>
            </a:r>
            <a:endParaRPr lang="en-US" sz="3200" dirty="0">
              <a:latin typeface="Segoe UI" panose="020B0502040204020203" pitchFamily="34" charset="0"/>
              <a:cs typeface="Segoe UI" panose="020B0502040204020203" pitchFamily="34" charset="0"/>
            </a:endParaRPr>
          </a:p>
        </p:txBody>
      </p:sp>
      <p:sp>
        <p:nvSpPr>
          <p:cNvPr id="7175" name="Footer Placeholder 717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p:txBody>
          <a:bodyPr/>
          <a:lstStyle/>
          <a:p>
            <a:fld id="{0E225444-6991-444D-8A1C-1BBB1E209468}" type="slidenum">
              <a:rPr lang="en-US" smtClean="0"/>
              <a:pPr/>
              <a:t>4</a:t>
            </a:fld>
            <a:r>
              <a:rPr lang="en-US" smtClean="0"/>
              <a:t>/19</a:t>
            </a:r>
            <a:endParaRPr lang="en-US" dirty="0"/>
          </a:p>
        </p:txBody>
      </p:sp>
    </p:spTree>
    <p:extLst>
      <p:ext uri="{BB962C8B-B14F-4D97-AF65-F5344CB8AC3E}">
        <p14:creationId xmlns:p14="http://schemas.microsoft.com/office/powerpoint/2010/main" val="49376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74"/>
                                        </p:tgtEl>
                                        <p:attrNameLst>
                                          <p:attrName>style.visibility</p:attrName>
                                        </p:attrNameLst>
                                      </p:cBhvr>
                                      <p:to>
                                        <p:strVal val="visible"/>
                                      </p:to>
                                    </p:set>
                                    <p:animEffect transition="in" filter="fade">
                                      <p:cBhvr>
                                        <p:cTn id="15" dur="500"/>
                                        <p:tgtEl>
                                          <p:spTgt spid="71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174" grpId="0"/>
      <p:bldP spid="40" grpId="0"/>
      <p:bldP spid="7" grpId="0"/>
      <p:bldP spid="16" grpId="0"/>
      <p:bldP spid="4"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i="1" dirty="0" smtClean="0">
                <a:latin typeface="Segoe UI" panose="020B0502040204020203" pitchFamily="34" charset="0"/>
                <a:cs typeface="Segoe UI" panose="020B0502040204020203" pitchFamily="34" charset="0"/>
              </a:rPr>
              <a:t>Science question</a:t>
            </a:r>
            <a:r>
              <a:rPr lang="en-US" sz="3200" dirty="0" smtClean="0">
                <a:latin typeface="Segoe UI" panose="020B0502040204020203" pitchFamily="34" charset="0"/>
                <a:cs typeface="Segoe UI" panose="020B0502040204020203" pitchFamily="34" charset="0"/>
              </a:rPr>
              <a:t>:</a:t>
            </a:r>
            <a:br>
              <a:rPr lang="en-US" sz="3200" dirty="0" smtClean="0">
                <a:latin typeface="Segoe UI" panose="020B0502040204020203" pitchFamily="34" charset="0"/>
                <a:cs typeface="Segoe UI" panose="020B0502040204020203" pitchFamily="34" charset="0"/>
              </a:rPr>
            </a:br>
            <a:r>
              <a:rPr lang="en-US" sz="3200" dirty="0" smtClean="0">
                <a:latin typeface="Segoe UI" panose="020B0502040204020203" pitchFamily="34" charset="0"/>
                <a:cs typeface="Segoe UI" panose="020B0502040204020203" pitchFamily="34" charset="0"/>
              </a:rPr>
              <a:t/>
            </a:r>
            <a:br>
              <a:rPr lang="en-US" sz="3200" dirty="0" smtClean="0">
                <a:latin typeface="Segoe UI" panose="020B0502040204020203" pitchFamily="34" charset="0"/>
                <a:cs typeface="Segoe UI" panose="020B0502040204020203" pitchFamily="34" charset="0"/>
              </a:rPr>
            </a:br>
            <a:r>
              <a:rPr lang="en-US" sz="3200" dirty="0" smtClean="0">
                <a:latin typeface="Segoe UI" panose="020B0502040204020203" pitchFamily="34" charset="0"/>
                <a:cs typeface="Segoe UI" panose="020B0502040204020203" pitchFamily="34" charset="0"/>
              </a:rPr>
              <a:t>What is the </a:t>
            </a:r>
            <a:r>
              <a:rPr lang="en-US" sz="3200" dirty="0" smtClean="0">
                <a:solidFill>
                  <a:srgbClr val="0070C0"/>
                </a:solidFill>
                <a:latin typeface="Segoe UI" panose="020B0502040204020203" pitchFamily="34" charset="0"/>
                <a:cs typeface="Segoe UI" panose="020B0502040204020203" pitchFamily="34" charset="0"/>
              </a:rPr>
              <a:t>relation</a:t>
            </a:r>
            <a:r>
              <a:rPr lang="en-US" sz="3200" dirty="0" smtClean="0">
                <a:latin typeface="Segoe UI" panose="020B0502040204020203" pitchFamily="34" charset="0"/>
                <a:cs typeface="Segoe UI" panose="020B0502040204020203" pitchFamily="34" charset="0"/>
              </a:rPr>
              <a:t> between large-scale </a:t>
            </a:r>
            <a:r>
              <a:rPr lang="en-US" sz="3200" dirty="0" smtClean="0">
                <a:solidFill>
                  <a:srgbClr val="0070C0"/>
                </a:solidFill>
                <a:latin typeface="Segoe UI" panose="020B0502040204020203" pitchFamily="34" charset="0"/>
                <a:cs typeface="Segoe UI" panose="020B0502040204020203" pitchFamily="34" charset="0"/>
              </a:rPr>
              <a:t>soil moisture </a:t>
            </a:r>
            <a:r>
              <a:rPr lang="en-US" sz="3200" dirty="0" smtClean="0">
                <a:latin typeface="Segoe UI" panose="020B0502040204020203" pitchFamily="34" charset="0"/>
                <a:cs typeface="Segoe UI" panose="020B0502040204020203" pitchFamily="34" charset="0"/>
              </a:rPr>
              <a:t>anomalies and </a:t>
            </a:r>
            <a:r>
              <a:rPr lang="en-US" sz="3200" dirty="0" smtClean="0">
                <a:solidFill>
                  <a:srgbClr val="0070C0"/>
                </a:solidFill>
                <a:latin typeface="Segoe UI" panose="020B0502040204020203" pitchFamily="34" charset="0"/>
                <a:cs typeface="Segoe UI" panose="020B0502040204020203" pitchFamily="34" charset="0"/>
              </a:rPr>
              <a:t>precipitation</a:t>
            </a:r>
            <a:r>
              <a:rPr lang="en-US" sz="3200" dirty="0" smtClean="0">
                <a:latin typeface="Segoe UI" panose="020B0502040204020203" pitchFamily="34" charset="0"/>
                <a:cs typeface="Segoe UI" panose="020B0502040204020203" pitchFamily="34" charset="0"/>
              </a:rPr>
              <a:t> in SESA on the </a:t>
            </a:r>
            <a:r>
              <a:rPr lang="en-US" sz="3200" dirty="0" smtClean="0">
                <a:solidFill>
                  <a:srgbClr val="0070C0"/>
                </a:solidFill>
                <a:latin typeface="Segoe UI" panose="020B0502040204020203" pitchFamily="34" charset="0"/>
                <a:cs typeface="Segoe UI" panose="020B0502040204020203" pitchFamily="34" charset="0"/>
              </a:rPr>
              <a:t>monthly</a:t>
            </a:r>
            <a:r>
              <a:rPr lang="en-US" sz="3200" dirty="0" smtClean="0">
                <a:latin typeface="Segoe UI" panose="020B0502040204020203" pitchFamily="34" charset="0"/>
                <a:cs typeface="Segoe UI" panose="020B0502040204020203" pitchFamily="34" charset="0"/>
              </a:rPr>
              <a:t> timescale? </a:t>
            </a:r>
            <a:br>
              <a:rPr lang="en-US" sz="3200" dirty="0" smtClean="0">
                <a:latin typeface="Segoe UI" panose="020B0502040204020203" pitchFamily="34" charset="0"/>
                <a:cs typeface="Segoe UI" panose="020B0502040204020203" pitchFamily="34" charset="0"/>
              </a:rPr>
            </a:br>
            <a:endParaRPr lang="en-US" sz="3200" dirty="0">
              <a:latin typeface="Segoe UI" panose="020B0502040204020203" pitchFamily="34" charset="0"/>
              <a:cs typeface="Segoe UI" panose="020B0502040204020203" pitchFamily="34" charset="0"/>
            </a:endParaRPr>
          </a:p>
        </p:txBody>
      </p:sp>
      <p:sp>
        <p:nvSpPr>
          <p:cNvPr id="12" name="Footer Placeholder 11"/>
          <p:cNvSpPr>
            <a:spLocks noGrp="1"/>
          </p:cNvSpPr>
          <p:nvPr>
            <p:ph type="ftr" sz="quarter" idx="11"/>
          </p:nvPr>
        </p:nvSpPr>
        <p:spPr/>
        <p:txBody>
          <a:bodyPr/>
          <a:lstStyle/>
          <a:p>
            <a:r>
              <a:rPr lang="en-US" smtClean="0"/>
              <a:t>Carolina A. Bieri - University of Illinois at Urbana-Champaign</a:t>
            </a:r>
            <a:endParaRPr lang="en-US"/>
          </a:p>
        </p:txBody>
      </p:sp>
      <p:sp>
        <p:nvSpPr>
          <p:cNvPr id="3" name="Slide Number Placeholder 2"/>
          <p:cNvSpPr>
            <a:spLocks noGrp="1"/>
          </p:cNvSpPr>
          <p:nvPr>
            <p:ph type="sldNum" sz="quarter" idx="12"/>
          </p:nvPr>
        </p:nvSpPr>
        <p:spPr/>
        <p:txBody>
          <a:bodyPr/>
          <a:lstStyle/>
          <a:p>
            <a:fld id="{0E225444-6991-444D-8A1C-1BBB1E209468}" type="slidenum">
              <a:rPr lang="en-US" smtClean="0"/>
              <a:pPr/>
              <a:t>5</a:t>
            </a:fld>
            <a:r>
              <a:rPr lang="en-US" smtClean="0"/>
              <a:t>/19</a:t>
            </a:r>
            <a:endParaRPr lang="en-US" dirty="0"/>
          </a:p>
        </p:txBody>
      </p:sp>
    </p:spTree>
    <p:extLst>
      <p:ext uri="{BB962C8B-B14F-4D97-AF65-F5344CB8AC3E}">
        <p14:creationId xmlns:p14="http://schemas.microsoft.com/office/powerpoint/2010/main" val="1014679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777"/>
            <a:ext cx="12192000" cy="1325563"/>
          </a:xfrm>
        </p:spPr>
        <p:txBody>
          <a:bodyPr>
            <a:normAutofit/>
          </a:bodyPr>
          <a:lstStyle/>
          <a:p>
            <a:r>
              <a:rPr lang="en-US" sz="3200" dirty="0" smtClean="0"/>
              <a:t>We employ </a:t>
            </a:r>
            <a:r>
              <a:rPr lang="en-US" sz="3200" dirty="0" smtClean="0">
                <a:solidFill>
                  <a:srgbClr val="0070C0"/>
                </a:solidFill>
              </a:rPr>
              <a:t>statistical </a:t>
            </a:r>
            <a:r>
              <a:rPr lang="en-US" sz="3200" dirty="0" smtClean="0"/>
              <a:t>and </a:t>
            </a:r>
            <a:r>
              <a:rPr lang="en-US" sz="3200" dirty="0" smtClean="0">
                <a:solidFill>
                  <a:srgbClr val="0070C0"/>
                </a:solidFill>
              </a:rPr>
              <a:t>modeling</a:t>
            </a:r>
            <a:r>
              <a:rPr lang="en-US" sz="3200" dirty="0" smtClean="0"/>
              <a:t> techniques to carry out this analysis. </a:t>
            </a:r>
            <a:endParaRPr lang="en-US" sz="3200" dirty="0"/>
          </a:p>
        </p:txBody>
      </p:sp>
      <p:sp>
        <p:nvSpPr>
          <p:cNvPr id="3" name="Content Placeholder 2"/>
          <p:cNvSpPr>
            <a:spLocks noGrp="1"/>
          </p:cNvSpPr>
          <p:nvPr>
            <p:ph idx="1"/>
          </p:nvPr>
        </p:nvSpPr>
        <p:spPr>
          <a:xfrm>
            <a:off x="1319980" y="1975522"/>
            <a:ext cx="4510550" cy="821463"/>
          </a:xfrm>
        </p:spPr>
        <p:txBody>
          <a:bodyPr>
            <a:normAutofit/>
          </a:bodyPr>
          <a:lstStyle/>
          <a:p>
            <a:pPr marL="0" indent="0" algn="ctr">
              <a:buNone/>
            </a:pPr>
            <a:r>
              <a:rPr lang="en-US" sz="2000" b="1" dirty="0" smtClean="0">
                <a:solidFill>
                  <a:srgbClr val="0070C0"/>
                </a:solidFill>
              </a:rPr>
              <a:t>Part I: Statistical approach</a:t>
            </a:r>
          </a:p>
          <a:p>
            <a:pPr marL="0" indent="0" algn="ctr">
              <a:buNone/>
            </a:pPr>
            <a:r>
              <a:rPr lang="en-US" sz="1600" dirty="0" smtClean="0"/>
              <a:t>Empirical orthogonal function (EOF) analysis </a:t>
            </a:r>
          </a:p>
          <a:p>
            <a:pPr marL="0" indent="0" algn="ctr">
              <a:buNone/>
            </a:pPr>
            <a:endParaRPr lang="en-US" sz="2000" dirty="0" smtClean="0"/>
          </a:p>
          <a:p>
            <a:pPr marL="0" indent="0" algn="ctr">
              <a:buNone/>
            </a:pPr>
            <a:endParaRPr lang="en-US" sz="2000" dirty="0"/>
          </a:p>
          <a:p>
            <a:pPr marL="0" indent="0" algn="ctr">
              <a:buNone/>
            </a:pPr>
            <a:endParaRPr lang="en-US" sz="2000" dirty="0" smtClean="0"/>
          </a:p>
          <a:p>
            <a:pPr marL="0" indent="0" algn="ctr">
              <a:buNone/>
            </a:pPr>
            <a:endParaRPr lang="en-US" sz="2000" dirty="0"/>
          </a:p>
        </p:txBody>
      </p:sp>
      <p:sp>
        <p:nvSpPr>
          <p:cNvPr id="7" name="Rectangle 6"/>
          <p:cNvSpPr/>
          <p:nvPr/>
        </p:nvSpPr>
        <p:spPr>
          <a:xfrm>
            <a:off x="6663813" y="3161443"/>
            <a:ext cx="3893574" cy="2340128"/>
          </a:xfrm>
          <a:prstGeom prst="rect">
            <a:avLst/>
          </a:prstGeom>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Part </a:t>
            </a:r>
            <a:r>
              <a:rPr kumimoji="0" lang="en-US" sz="20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II: Modeling approach</a:t>
            </a:r>
          </a:p>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Community Earth System Model (CESM)</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8" name="Picture 12" descr="Image result for atmosphere model gr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308" y="4076129"/>
            <a:ext cx="2162584" cy="21512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 r="49294"/>
          <a:stretch/>
        </p:blipFill>
        <p:spPr>
          <a:xfrm>
            <a:off x="4019292" y="2827681"/>
            <a:ext cx="1429234" cy="1409333"/>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r="49539"/>
          <a:stretch/>
        </p:blipFill>
        <p:spPr>
          <a:xfrm>
            <a:off x="2785460" y="2827682"/>
            <a:ext cx="1422280" cy="1409333"/>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r="48801" b="3436"/>
          <a:stretch/>
        </p:blipFill>
        <p:spPr>
          <a:xfrm>
            <a:off x="1544674" y="2830859"/>
            <a:ext cx="1443141" cy="1360915"/>
          </a:xfrm>
          <a:prstGeom prst="rect">
            <a:avLst/>
          </a:prstGeom>
        </p:spPr>
      </p:pic>
      <p:cxnSp>
        <p:nvCxnSpPr>
          <p:cNvPr id="12" name="Straight Connector 11"/>
          <p:cNvCxnSpPr/>
          <p:nvPr/>
        </p:nvCxnSpPr>
        <p:spPr>
          <a:xfrm flipV="1">
            <a:off x="4207740" y="1327759"/>
            <a:ext cx="3896600" cy="4809994"/>
          </a:xfrm>
          <a:prstGeom prst="line">
            <a:avLst/>
          </a:prstGeom>
          <a:ln w="19050">
            <a:solidFill>
              <a:schemeClr val="bg1">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23" name="Footer Placeholder 2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p:txBody>
          <a:bodyPr/>
          <a:lstStyle/>
          <a:p>
            <a:fld id="{0E225444-6991-444D-8A1C-1BBB1E209468}" type="slidenum">
              <a:rPr lang="en-US" smtClean="0"/>
              <a:pPr/>
              <a:t>6</a:t>
            </a:fld>
            <a:r>
              <a:rPr lang="en-US" smtClean="0"/>
              <a:t>/19</a:t>
            </a:r>
            <a:endParaRPr lang="en-US" dirty="0"/>
          </a:p>
        </p:txBody>
      </p:sp>
    </p:spTree>
    <p:extLst>
      <p:ext uri="{BB962C8B-B14F-4D97-AF65-F5344CB8AC3E}">
        <p14:creationId xmlns:p14="http://schemas.microsoft.com/office/powerpoint/2010/main" val="42061520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86349" y="2472174"/>
            <a:ext cx="7758342"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Part I: Statistical approach</a:t>
            </a:r>
          </a:p>
        </p:txBody>
      </p:sp>
      <p:sp>
        <p:nvSpPr>
          <p:cNvPr id="13" name="Footer Placeholder 1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0E225444-6991-444D-8A1C-1BBB1E209468}" type="slidenum">
              <a:rPr lang="en-US" smtClean="0"/>
              <a:pPr/>
              <a:t>7</a:t>
            </a:fld>
            <a:r>
              <a:rPr lang="en-US" smtClean="0"/>
              <a:t>/19</a:t>
            </a:r>
            <a:endParaRPr lang="en-US" dirty="0"/>
          </a:p>
        </p:txBody>
      </p:sp>
    </p:spTree>
    <p:extLst>
      <p:ext uri="{BB962C8B-B14F-4D97-AF65-F5344CB8AC3E}">
        <p14:creationId xmlns:p14="http://schemas.microsoft.com/office/powerpoint/2010/main" val="1045376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834"/>
            <a:ext cx="12192000" cy="1325563"/>
          </a:xfrm>
        </p:spPr>
        <p:txBody>
          <a:bodyPr>
            <a:noAutofit/>
          </a:bodyPr>
          <a:lstStyle/>
          <a:p>
            <a:r>
              <a:rPr lang="en-US" sz="3200" dirty="0" smtClean="0">
                <a:solidFill>
                  <a:srgbClr val="0070C0"/>
                </a:solidFill>
                <a:latin typeface="Segoe UI" panose="020B0502040204020203" pitchFamily="34" charset="0"/>
                <a:cs typeface="Segoe UI" panose="020B0502040204020203" pitchFamily="34" charset="0"/>
              </a:rPr>
              <a:t>Multivariate</a:t>
            </a:r>
            <a:r>
              <a:rPr lang="en-US" sz="3200" dirty="0" smtClean="0">
                <a:latin typeface="Segoe UI" panose="020B0502040204020203" pitchFamily="34" charset="0"/>
                <a:cs typeface="Segoe UI" panose="020B0502040204020203" pitchFamily="34" charset="0"/>
              </a:rPr>
              <a:t> EOF analysis is applied to 2-meter temperature (T2M), SM, and precipitation data at the </a:t>
            </a:r>
            <a:r>
              <a:rPr lang="en-US" sz="3200" dirty="0" smtClean="0">
                <a:solidFill>
                  <a:srgbClr val="0070C0"/>
                </a:solidFill>
                <a:latin typeface="Segoe UI" panose="020B0502040204020203" pitchFamily="34" charset="0"/>
                <a:cs typeface="Segoe UI" panose="020B0502040204020203" pitchFamily="34" charset="0"/>
              </a:rPr>
              <a:t>monthly</a:t>
            </a:r>
            <a:r>
              <a:rPr lang="en-US" sz="3200" dirty="0" smtClean="0">
                <a:latin typeface="Segoe UI" panose="020B0502040204020203" pitchFamily="34" charset="0"/>
                <a:cs typeface="Segoe UI" panose="020B0502040204020203" pitchFamily="34" charset="0"/>
              </a:rPr>
              <a:t> timescale.</a:t>
            </a:r>
            <a:endParaRPr lang="en-US" sz="3200"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stretch>
            <a:fillRect/>
          </a:stretch>
        </p:blipFill>
        <p:spPr>
          <a:xfrm>
            <a:off x="765797" y="2381364"/>
            <a:ext cx="3679887" cy="2395169"/>
          </a:xfrm>
          <a:prstGeom prst="rect">
            <a:avLst/>
          </a:prstGeom>
        </p:spPr>
      </p:pic>
      <p:sp>
        <p:nvSpPr>
          <p:cNvPr id="8" name="TextBox 7"/>
          <p:cNvSpPr txBox="1"/>
          <p:nvPr/>
        </p:nvSpPr>
        <p:spPr>
          <a:xfrm>
            <a:off x="1021075" y="4779592"/>
            <a:ext cx="316932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Domain for EOF analysis</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TextBox 8"/>
          <p:cNvSpPr txBox="1"/>
          <p:nvPr/>
        </p:nvSpPr>
        <p:spPr>
          <a:xfrm>
            <a:off x="8183717" y="2644094"/>
            <a:ext cx="3596965"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MERRA-2 data</a:t>
            </a:r>
            <a:r>
              <a:rPr kumimoji="0" lang="en-US" sz="1600" b="0" i="0" u="none" strike="noStrike" kern="1200" cap="none" spc="0" normalizeH="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are used.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A one month </a:t>
            </a:r>
            <a:r>
              <a:rPr kumimoji="0" lang="en-US" sz="16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lag</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is applied to the precipitation </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data.</a:t>
            </a:r>
            <a:endPar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ata for </a:t>
            </a:r>
            <a:r>
              <a:rPr kumimoji="0" lang="en-US" sz="16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September – March </a:t>
            </a: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are used.</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10" name="Diagram 9"/>
          <p:cNvGraphicFramePr/>
          <p:nvPr>
            <p:extLst>
              <p:ext uri="{D42A27DB-BD31-4B8C-83A1-F6EECF244321}">
                <p14:modId xmlns:p14="http://schemas.microsoft.com/office/powerpoint/2010/main" val="4140917972"/>
              </p:ext>
            </p:extLst>
          </p:nvPr>
        </p:nvGraphicFramePr>
        <p:xfrm>
          <a:off x="4574427" y="2884281"/>
          <a:ext cx="3389244" cy="15564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10"/>
          <p:cNvSpPr/>
          <p:nvPr/>
        </p:nvSpPr>
        <p:spPr>
          <a:xfrm>
            <a:off x="5939812" y="2504445"/>
            <a:ext cx="19147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Multivariate EOF </a:t>
            </a:r>
            <a:endPar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3" name="Rectangle 12"/>
          <p:cNvSpPr/>
          <p:nvPr/>
        </p:nvSpPr>
        <p:spPr>
          <a:xfrm>
            <a:off x="353683" y="6400412"/>
            <a:ext cx="273336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Part I: Statistical </a:t>
            </a:r>
            <a:r>
              <a:rPr kumimoji="0" lang="en-US" sz="1200" b="0" i="1"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approach</a:t>
            </a:r>
            <a:endPar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sp>
        <p:nvSpPr>
          <p:cNvPr id="20" name="Footer Placeholder 19"/>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5" name="Slide Number Placeholder 4"/>
          <p:cNvSpPr>
            <a:spLocks noGrp="1"/>
          </p:cNvSpPr>
          <p:nvPr>
            <p:ph type="sldNum" sz="quarter" idx="12"/>
          </p:nvPr>
        </p:nvSpPr>
        <p:spPr/>
        <p:txBody>
          <a:bodyPr/>
          <a:lstStyle/>
          <a:p>
            <a:fld id="{0E225444-6991-444D-8A1C-1BBB1E209468}" type="slidenum">
              <a:rPr lang="en-US" smtClean="0"/>
              <a:pPr/>
              <a:t>8</a:t>
            </a:fld>
            <a:r>
              <a:rPr lang="en-US" smtClean="0"/>
              <a:t>/19</a:t>
            </a:r>
            <a:endParaRPr lang="en-US" dirty="0"/>
          </a:p>
        </p:txBody>
      </p:sp>
    </p:spTree>
    <p:extLst>
      <p:ext uri="{BB962C8B-B14F-4D97-AF65-F5344CB8AC3E}">
        <p14:creationId xmlns:p14="http://schemas.microsoft.com/office/powerpoint/2010/main" val="2902278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l="1" r="49294"/>
          <a:stretch/>
        </p:blipFill>
        <p:spPr>
          <a:xfrm>
            <a:off x="4652622" y="1093467"/>
            <a:ext cx="2386601" cy="2353370"/>
          </a:xfrm>
          <a:prstGeom prst="rect">
            <a:avLst/>
          </a:prstGeom>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r="49539"/>
          <a:stretch/>
        </p:blipFill>
        <p:spPr>
          <a:xfrm>
            <a:off x="2312793" y="1085830"/>
            <a:ext cx="2374989" cy="2353371"/>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r="48801" b="3436"/>
          <a:stretch/>
        </p:blipFill>
        <p:spPr>
          <a:xfrm>
            <a:off x="0" y="1081230"/>
            <a:ext cx="2409825" cy="2272519"/>
          </a:xfrm>
          <a:prstGeom prst="rect">
            <a:avLst/>
          </a:prstGeom>
        </p:spPr>
      </p:pic>
      <p:sp>
        <p:nvSpPr>
          <p:cNvPr id="8" name="TextBox 7"/>
          <p:cNvSpPr txBox="1"/>
          <p:nvPr/>
        </p:nvSpPr>
        <p:spPr>
          <a:xfrm>
            <a:off x="4834891" y="753684"/>
            <a:ext cx="251328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rPr>
              <a:t>Precipitation (1 mo. lag)</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endParaRPr>
          </a:p>
        </p:txBody>
      </p:sp>
      <p:sp>
        <p:nvSpPr>
          <p:cNvPr id="9" name="Rectangle 8"/>
          <p:cNvSpPr/>
          <p:nvPr/>
        </p:nvSpPr>
        <p:spPr>
          <a:xfrm>
            <a:off x="209118" y="747739"/>
            <a:ext cx="238140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rPr>
              <a:t>Soil moisture (No lag)</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endParaRPr>
          </a:p>
        </p:txBody>
      </p:sp>
      <p:sp>
        <p:nvSpPr>
          <p:cNvPr id="10" name="Rectangle 9"/>
          <p:cNvSpPr/>
          <p:nvPr/>
        </p:nvSpPr>
        <p:spPr>
          <a:xfrm>
            <a:off x="2558736" y="745871"/>
            <a:ext cx="2333088"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rPr>
              <a:t>Temperature (No lag)</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endParaRPr>
          </a:p>
        </p:txBody>
      </p:sp>
      <p:sp>
        <p:nvSpPr>
          <p:cNvPr id="11" name="TextBox 10"/>
          <p:cNvSpPr txBox="1"/>
          <p:nvPr/>
        </p:nvSpPr>
        <p:spPr>
          <a:xfrm>
            <a:off x="2837650" y="249537"/>
            <a:ext cx="1673913" cy="369332"/>
          </a:xfrm>
          <a:prstGeom prst="rect">
            <a:avLst/>
          </a:prstGeom>
          <a:noFill/>
          <a:ln w="1905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rPr>
              <a:t>EOF 1 - 9.9%</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Adobe Fan Heiti Std B" panose="020B0700000000000000" pitchFamily="34" charset="-128"/>
              <a:cs typeface="Segoe UI" panose="020B0502040204020203" pitchFamily="34" charset="0"/>
            </a:endParaRPr>
          </a:p>
        </p:txBody>
      </p:sp>
      <p:sp>
        <p:nvSpPr>
          <p:cNvPr id="3" name="TextBox 2"/>
          <p:cNvSpPr txBox="1"/>
          <p:nvPr/>
        </p:nvSpPr>
        <p:spPr>
          <a:xfrm>
            <a:off x="7871626" y="561133"/>
            <a:ext cx="393175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smtClean="0">
                <a:ln>
                  <a:noFill/>
                </a:ln>
                <a:solidFill>
                  <a:srgbClr val="FF0000"/>
                </a:solidFill>
                <a:effectLst/>
                <a:uLnTx/>
                <a:uFillTx/>
                <a:latin typeface="Segoe UI" panose="020B0502040204020203" pitchFamily="34" charset="0"/>
                <a:ea typeface="+mn-ea"/>
                <a:cs typeface="Segoe UI" panose="020B0502040204020203" pitchFamily="34" charset="0"/>
              </a:rPr>
              <a:t>Positive</a:t>
            </a:r>
            <a:r>
              <a:rPr kumimoji="0" lang="en-US" sz="1600" b="1" i="1"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relationship</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Anomalously </a:t>
            </a:r>
            <a:r>
              <a:rPr kumimoji="0" lang="en-US" sz="16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low</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(high) SM </a:t>
            </a:r>
            <a:r>
              <a:rPr lang="en-US" sz="1600" b="1" dirty="0" smtClean="0">
                <a:solidFill>
                  <a:prstClr val="black"/>
                </a:solidFill>
                <a:latin typeface="Segoe UI" panose="020B0502040204020203" pitchFamily="34" charset="0"/>
                <a:cs typeface="Segoe UI" panose="020B0502040204020203" pitchFamily="34" charset="0"/>
              </a:rPr>
              <a:t>co-located</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with anomalously </a:t>
            </a:r>
            <a:r>
              <a:rPr kumimoji="0" lang="en-US" sz="16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low </a:t>
            </a:r>
            <a:r>
              <a:rPr kumimoji="0" lang="en-US" sz="16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(high) precipitation in the following month. </a:t>
            </a:r>
          </a:p>
        </p:txBody>
      </p:sp>
      <p:sp>
        <p:nvSpPr>
          <p:cNvPr id="37" name="Rectangle 36"/>
          <p:cNvSpPr/>
          <p:nvPr/>
        </p:nvSpPr>
        <p:spPr>
          <a:xfrm>
            <a:off x="6531155" y="-12982"/>
            <a:ext cx="554491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Segoe UI" panose="020B0502040204020203" pitchFamily="34" charset="0"/>
                <a:ea typeface="+mn-ea"/>
                <a:cs typeface="Segoe UI" panose="020B0502040204020203" pitchFamily="34" charset="0"/>
              </a:rPr>
              <a:t>RESULTS OF EOF ANALYSIS </a:t>
            </a:r>
            <a:r>
              <a:rPr kumimoji="0" lang="en-US" sz="2400" b="1"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MERRA-2</a:t>
            </a:r>
            <a:endParaRPr kumimoji="0" lang="en-US" sz="24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2" name="Oval 1"/>
          <p:cNvSpPr/>
          <p:nvPr/>
        </p:nvSpPr>
        <p:spPr>
          <a:xfrm>
            <a:off x="874878" y="1903138"/>
            <a:ext cx="1108861" cy="9372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0" name="Oval 19"/>
          <p:cNvSpPr/>
          <p:nvPr/>
        </p:nvSpPr>
        <p:spPr>
          <a:xfrm>
            <a:off x="3228346" y="1908385"/>
            <a:ext cx="1108861" cy="9372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 name="Oval 20"/>
          <p:cNvSpPr/>
          <p:nvPr/>
        </p:nvSpPr>
        <p:spPr>
          <a:xfrm>
            <a:off x="5568175" y="1903138"/>
            <a:ext cx="1108861" cy="9372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9" name="Rectangle 18"/>
          <p:cNvSpPr/>
          <p:nvPr/>
        </p:nvSpPr>
        <p:spPr>
          <a:xfrm>
            <a:off x="353683" y="6400412"/>
            <a:ext cx="273336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Part I: Statistical </a:t>
            </a:r>
            <a:r>
              <a:rPr kumimoji="0" lang="en-US" sz="1200" b="0" i="1" u="none" strike="noStrike" kern="1200" cap="none" spc="0" normalizeH="0" baseline="0" noProof="0" dirty="0" smtClean="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approach</a:t>
            </a:r>
            <a:endParaRPr kumimoji="0" lang="en-US" sz="1200" b="0" i="1"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endParaRPr>
          </a:p>
        </p:txBody>
      </p:sp>
      <p:pic>
        <p:nvPicPr>
          <p:cNvPr id="16" name="Picture 15"/>
          <p:cNvPicPr>
            <a:picLocks noChangeAspect="1"/>
          </p:cNvPicPr>
          <p:nvPr/>
        </p:nvPicPr>
        <p:blipFill rotWithShape="1">
          <a:blip r:embed="rId6"/>
          <a:srcRect b="51330"/>
          <a:stretch/>
        </p:blipFill>
        <p:spPr>
          <a:xfrm>
            <a:off x="412335" y="3786796"/>
            <a:ext cx="6905915" cy="1282444"/>
          </a:xfrm>
          <a:prstGeom prst="rect">
            <a:avLst/>
          </a:prstGeom>
        </p:spPr>
      </p:pic>
      <p:sp>
        <p:nvSpPr>
          <p:cNvPr id="17" name="Footer Placeholder 1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t>Carolina A. Bieri - University of Illinois at Urbana-Champaign</a:t>
            </a:r>
            <a:endParaRPr kumimoji="0" lang="en-US" sz="1200" b="0" i="1" u="none" strike="noStrike" kern="1200" cap="none" spc="0" normalizeH="0" baseline="0" noProof="0" dirty="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pic>
        <p:nvPicPr>
          <p:cNvPr id="28" name="Picture 27"/>
          <p:cNvPicPr>
            <a:picLocks noChangeAspect="1"/>
          </p:cNvPicPr>
          <p:nvPr/>
        </p:nvPicPr>
        <p:blipFill>
          <a:blip r:embed="rId7"/>
          <a:stretch>
            <a:fillRect/>
          </a:stretch>
        </p:blipFill>
        <p:spPr>
          <a:xfrm>
            <a:off x="7800451" y="2765859"/>
            <a:ext cx="3529195" cy="3324317"/>
          </a:xfrm>
          <a:prstGeom prst="rect">
            <a:avLst/>
          </a:prstGeom>
        </p:spPr>
      </p:pic>
      <p:sp>
        <p:nvSpPr>
          <p:cNvPr id="29" name="Rectangle 28"/>
          <p:cNvSpPr/>
          <p:nvPr/>
        </p:nvSpPr>
        <p:spPr>
          <a:xfrm>
            <a:off x="8372722" y="2958722"/>
            <a:ext cx="202131" cy="2724368"/>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fld id="{0E225444-6991-444D-8A1C-1BBB1E209468}" type="slidenum">
              <a:rPr lang="en-US" smtClean="0"/>
              <a:pPr/>
              <a:t>9</a:t>
            </a:fld>
            <a:r>
              <a:rPr lang="en-US" smtClean="0"/>
              <a:t>/19</a:t>
            </a:r>
            <a:endParaRPr lang="en-US" dirty="0"/>
          </a:p>
        </p:txBody>
      </p:sp>
    </p:spTree>
    <p:extLst>
      <p:ext uri="{BB962C8B-B14F-4D97-AF65-F5344CB8AC3E}">
        <p14:creationId xmlns:p14="http://schemas.microsoft.com/office/powerpoint/2010/main" val="138968599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12284</TotalTime>
  <Words>2390</Words>
  <Application>Microsoft Office PowerPoint</Application>
  <PresentationFormat>Widescreen</PresentationFormat>
  <Paragraphs>273</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Adobe Fan Heiti Std B</vt:lpstr>
      <vt:lpstr>Arial</vt:lpstr>
      <vt:lpstr>Calibri</vt:lpstr>
      <vt:lpstr>Segoe UI</vt:lpstr>
      <vt:lpstr>Trebuchet MS</vt:lpstr>
      <vt:lpstr>Wingdings</vt:lpstr>
      <vt:lpstr>1_Office Theme</vt:lpstr>
      <vt:lpstr>Impacts of large-scale soil moisture anomalies on regional hydroclimate in southeastern South America</vt:lpstr>
      <vt:lpstr>Enhanced understanding of land-atmosphere interactions in southeastern South America (SESA) can be applied to atmospheric prediction.</vt:lpstr>
      <vt:lpstr>SM can have a positive or negative effect on precipitation.</vt:lpstr>
      <vt:lpstr>SM can have a positive or negative effect on precipitation.</vt:lpstr>
      <vt:lpstr>Science question:  What is the relation between large-scale soil moisture anomalies and precipitation in SESA on the monthly timescale?  </vt:lpstr>
      <vt:lpstr>We employ statistical and modeling techniques to carry out this analysis. </vt:lpstr>
      <vt:lpstr>PowerPoint Presentation</vt:lpstr>
      <vt:lpstr>Multivariate EOF analysis is applied to 2-meter temperature (T2M), SM, and precipitation data at the monthly timescale.</vt:lpstr>
      <vt:lpstr>PowerPoint Presentation</vt:lpstr>
      <vt:lpstr>PowerPoint Presentation</vt:lpstr>
      <vt:lpstr>PowerPoint Presentation</vt:lpstr>
      <vt:lpstr>How do we use CESM to investigate the effect of large-scale SM anomalies on the atmosphere?</vt:lpstr>
      <vt:lpstr>How do we use CESM to investigate the effect of large-scale SM anomalies on the atmosphere?</vt:lpstr>
      <vt:lpstr>PowerPoint Presentation</vt:lpstr>
      <vt:lpstr>PowerPoint Presentation</vt:lpstr>
      <vt:lpstr>PowerPoint Presentation</vt:lpstr>
      <vt:lpstr>PowerPoint Presentation</vt:lpstr>
      <vt:lpstr>PowerPoint Presentation</vt:lpstr>
      <vt:lpstr>PowerPoint Presentation</vt:lpstr>
      <vt:lpstr>References</vt:lpstr>
      <vt:lpstr>Acknowledgements</vt:lpstr>
      <vt:lpstr>PowerPoint Presentation</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Impacts of large-scale soil moisture anomalies on regional hydroclimate in southeastern South America</dc:title>
  <dc:creator>Bieri, Carolina A</dc:creator>
  <cp:lastModifiedBy>Bieri, Carolina A</cp:lastModifiedBy>
  <cp:revision>44</cp:revision>
  <dcterms:created xsi:type="dcterms:W3CDTF">2019-12-04T04:24:21Z</dcterms:created>
  <dcterms:modified xsi:type="dcterms:W3CDTF">2019-12-12T19:00:47Z</dcterms:modified>
</cp:coreProperties>
</file>